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8" r:id="rId2"/>
    <p:sldId id="347" r:id="rId3"/>
    <p:sldId id="337" r:id="rId4"/>
    <p:sldId id="391" r:id="rId5"/>
    <p:sldId id="366" r:id="rId6"/>
    <p:sldId id="393" r:id="rId7"/>
    <p:sldId id="348" r:id="rId8"/>
    <p:sldId id="353" r:id="rId9"/>
    <p:sldId id="367" r:id="rId10"/>
    <p:sldId id="395" r:id="rId11"/>
    <p:sldId id="396" r:id="rId12"/>
    <p:sldId id="397" r:id="rId13"/>
    <p:sldId id="398" r:id="rId14"/>
    <p:sldId id="399" r:id="rId15"/>
    <p:sldId id="400" r:id="rId16"/>
    <p:sldId id="401" r:id="rId17"/>
    <p:sldId id="402" r:id="rId18"/>
    <p:sldId id="403" r:id="rId19"/>
    <p:sldId id="405" r:id="rId20"/>
    <p:sldId id="406" r:id="rId21"/>
    <p:sldId id="407" r:id="rId22"/>
    <p:sldId id="408" r:id="rId23"/>
  </p:sldIdLst>
  <p:sldSz cx="9144000" cy="6858000" type="screen4x3"/>
  <p:notesSz cx="6858000" cy="9312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CC"/>
    <a:srgbClr val="FF9933"/>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3151" autoAdjust="0"/>
  </p:normalViewPr>
  <p:slideViewPr>
    <p:cSldViewPr>
      <p:cViewPr>
        <p:scale>
          <a:sx n="100" d="100"/>
          <a:sy n="100" d="100"/>
        </p:scale>
        <p:origin x="-210"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0EA62D92-2106-4BFB-B06D-715608FFBB26}" type="datetimeFigureOut">
              <a:rPr lang="en-US"/>
              <a:pPr>
                <a:defRPr/>
              </a:pPr>
              <a:t>7/9/2012</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422775"/>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5550"/>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45550"/>
            <a:ext cx="2971800" cy="465138"/>
          </a:xfrm>
          <a:prstGeom prst="rect">
            <a:avLst/>
          </a:prstGeom>
        </p:spPr>
        <p:txBody>
          <a:bodyPr vert="horz" lIns="91440" tIns="45720" rIns="91440" bIns="45720" rtlCol="0" anchor="b"/>
          <a:lstStyle>
            <a:lvl1pPr algn="r">
              <a:defRPr sz="1200"/>
            </a:lvl1pPr>
          </a:lstStyle>
          <a:p>
            <a:pPr>
              <a:defRPr/>
            </a:pPr>
            <a:fld id="{DCFA7371-FB29-49E2-AD46-FE9A7B45307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FA9537F-2741-4347-AC12-911B780BC459}" type="datetimeFigureOut">
              <a:rPr lang="en-US"/>
              <a:pPr>
                <a:defRPr/>
              </a:pPr>
              <a:t>7/9/2012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3C8EEF-7C7A-4B81-9D05-4278E560FE8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1269D0-0961-4DF3-A266-AB5FAB9A7886}" type="datetimeFigureOut">
              <a:rPr lang="en-US"/>
              <a:pPr>
                <a:defRPr/>
              </a:pPr>
              <a:t>7/9/2012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F74CD7-D834-4605-9867-A1FCE8697A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884968-5284-40A1-A725-DD9AD194FD1B}" type="datetimeFigureOut">
              <a:rPr lang="en-US"/>
              <a:pPr>
                <a:defRPr/>
              </a:pPr>
              <a:t>7/9/2012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2063D1-39EB-4D2D-BD7D-68E1C2E8BA7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224CD4-92E1-46B6-9715-37EA281C1E12}" type="datetimeFigureOut">
              <a:rPr lang="en-US"/>
              <a:pPr>
                <a:defRPr/>
              </a:pPr>
              <a:t>7/9/2012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3A2A49-CDE1-45C3-8D6B-7BD83763B6E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9D0D6CC9-2213-49B5-85EC-785827704963}" type="datetimeFigureOut">
              <a:rPr lang="en-US"/>
              <a:pPr>
                <a:defRPr/>
              </a:pPr>
              <a:t>7/9/2012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885A3D-3CF4-4AF9-9947-7DB58F05A7BF}"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7D2F916F-5A17-4D03-88F8-250628BA05C5}" type="datetimeFigureOut">
              <a:rPr lang="en-US"/>
              <a:pPr>
                <a:defRPr/>
              </a:pPr>
              <a:t>7/9/2012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A487850-040B-47F9-BF09-CDA9948A841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BDA9CE-6A93-4550-A217-ACB4AB6C204F}" type="datetimeFigureOut">
              <a:rPr lang="en-US"/>
              <a:pPr>
                <a:defRPr/>
              </a:pPr>
              <a:t>7/9/2012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ED43B5-7CA2-409E-A3E1-3136DBC7A9D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E2555C-F328-4103-89A8-582A5AAEF1C7}" type="datetimeFigureOut">
              <a:rPr lang="en-US"/>
              <a:pPr>
                <a:defRPr/>
              </a:pPr>
              <a:t>7/9/2012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C267AE-CAE6-4B46-BCD9-A3D192B5123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0B9C29-84A3-445D-9B04-71F6E3201C67}" type="datetimeFigureOut">
              <a:rPr lang="en-US"/>
              <a:pPr>
                <a:defRPr/>
              </a:pPr>
              <a:t>7/9/2012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B5DA11-8F53-4C0C-822E-59A975CB6AC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5CEBAD3-2686-4DD3-B153-B9E206F3FB17}" type="datetimeFigureOut">
              <a:rPr lang="en-US"/>
              <a:pPr>
                <a:defRPr/>
              </a:pPr>
              <a:t>7/9/2012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6DFDE4-6184-45F1-B255-5597DBD889D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40AEB1F-D3B9-483D-B96E-D13B42259285}" type="datetimeFigureOut">
              <a:rPr lang="en-US"/>
              <a:pPr>
                <a:defRPr/>
              </a:pPr>
              <a:t>7/9/2012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6A948E6-7CAF-4E48-AF80-AF9C202AF7D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ECBC57-495C-49D9-849E-28389C103071}" type="datetimeFigureOut">
              <a:rPr lang="en-US"/>
              <a:pPr>
                <a:defRPr/>
              </a:pPr>
              <a:t>7/9/2012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7930C1-483C-440E-BC17-71C2E5322C5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D8FDDA-A449-4C7C-908C-11F319AD1D51}" type="datetimeFigureOut">
              <a:rPr lang="en-US"/>
              <a:pPr>
                <a:defRPr/>
              </a:pPr>
              <a:t>7/9/2012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3F6FCD-EB4F-4CE7-B62B-25B1FA7B5BA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E0DC8D-85A0-4312-BE16-BFFD59C2FDAD}" type="datetimeFigureOut">
              <a:rPr lang="en-US"/>
              <a:pPr>
                <a:defRPr/>
              </a:pPr>
              <a:t>7/9/2012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C7896E-A301-40D9-84FB-09310B93A1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6E9566-3E05-4AE8-BC46-D1F664B9312F}" type="datetimeFigureOut">
              <a:rPr lang="en-US"/>
              <a:pPr>
                <a:defRPr/>
              </a:pPr>
              <a:t>7/9/2012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FE1FC17-EA94-4CED-9686-0C6F1AA1DAC8}"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p:cNvSpPr>
          <p:nvPr>
            <p:ph type="title"/>
          </p:nvPr>
        </p:nvSpPr>
        <p:spPr>
          <a:xfrm>
            <a:off x="685800" y="381000"/>
            <a:ext cx="7772400" cy="1905000"/>
          </a:xfrm>
        </p:spPr>
        <p:txBody>
          <a:bodyPr/>
          <a:lstStyle/>
          <a:p>
            <a:r>
              <a:rPr lang="en-US" smtClean="0"/>
              <a:t>Land Use Study for the</a:t>
            </a:r>
            <a:br>
              <a:rPr lang="en-US" smtClean="0"/>
            </a:br>
            <a:r>
              <a:rPr lang="en-US" smtClean="0"/>
              <a:t>Community of Winchester</a:t>
            </a:r>
            <a:br>
              <a:rPr lang="en-US" smtClean="0"/>
            </a:br>
            <a:r>
              <a:rPr lang="en-US" sz="2800" smtClean="0"/>
              <a:t>July 9, 2012</a:t>
            </a:r>
          </a:p>
        </p:txBody>
      </p:sp>
      <p:pic>
        <p:nvPicPr>
          <p:cNvPr id="17410" name="Picture 7"/>
          <p:cNvPicPr>
            <a:picLocks noChangeAspect="1"/>
          </p:cNvPicPr>
          <p:nvPr/>
        </p:nvPicPr>
        <p:blipFill>
          <a:blip r:embed="rId2" cstate="print"/>
          <a:srcRect l="14673" t="1874" b="3613"/>
          <a:stretch>
            <a:fillRect/>
          </a:stretch>
        </p:blipFill>
        <p:spPr bwMode="auto">
          <a:xfrm>
            <a:off x="1447800" y="2438400"/>
            <a:ext cx="6146800" cy="41925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5"/>
          <p:cNvSpPr>
            <a:spLocks noGrp="1"/>
          </p:cNvSpPr>
          <p:nvPr>
            <p:ph type="title" idx="4294967295"/>
          </p:nvPr>
        </p:nvSpPr>
        <p:spPr>
          <a:xfrm>
            <a:off x="457200" y="457200"/>
            <a:ext cx="8229600" cy="1143000"/>
          </a:xfrm>
        </p:spPr>
        <p:txBody>
          <a:bodyPr/>
          <a:lstStyle/>
          <a:p>
            <a:r>
              <a:rPr lang="en-US" sz="4800" smtClean="0">
                <a:latin typeface="Aparajita"/>
                <a:ea typeface="Aparajita"/>
                <a:cs typeface="Aparajita"/>
              </a:rPr>
              <a:t>Community Design Goal</a:t>
            </a:r>
          </a:p>
        </p:txBody>
      </p:sp>
      <p:sp>
        <p:nvSpPr>
          <p:cNvPr id="26626" name="Content Placeholder 2"/>
          <p:cNvSpPr>
            <a:spLocks noGrp="1"/>
          </p:cNvSpPr>
          <p:nvPr>
            <p:ph type="body" idx="1"/>
          </p:nvPr>
        </p:nvSpPr>
        <p:spPr>
          <a:xfrm>
            <a:off x="457200" y="2133600"/>
            <a:ext cx="8229600" cy="3992563"/>
          </a:xfrm>
        </p:spPr>
        <p:txBody>
          <a:bodyPr/>
          <a:lstStyle/>
          <a:p>
            <a:pPr marL="117475" indent="0" algn="just">
              <a:spcAft>
                <a:spcPts val="1800"/>
              </a:spcAft>
              <a:buFont typeface="Arial" charset="0"/>
              <a:buNone/>
              <a:tabLst>
                <a:tab pos="635000" algn="l"/>
              </a:tabLst>
            </a:pPr>
            <a:r>
              <a:rPr lang="en-US" sz="4400" i="1" smtClean="0">
                <a:latin typeface="Aparajita"/>
                <a:ea typeface="Aparajita"/>
                <a:cs typeface="Aparajita"/>
              </a:rPr>
              <a:t>Ensure the community develops so that it creates a clear sense of identity and place that is unique to the community of Winchester.</a:t>
            </a:r>
          </a:p>
          <a:p>
            <a:pPr marL="117475" indent="0">
              <a:spcAft>
                <a:spcPts val="1800"/>
              </a:spcAft>
              <a:buFont typeface="Arial" charset="0"/>
              <a:buNone/>
              <a:tabLst>
                <a:tab pos="635000" algn="l"/>
              </a:tabLst>
            </a:pPr>
            <a:endParaRPr lang="en-US" sz="3600" smtClean="0"/>
          </a:p>
          <a:p>
            <a:pPr marL="117475" indent="0">
              <a:spcAft>
                <a:spcPts val="1800"/>
              </a:spcAft>
              <a:buFont typeface="Arial" charset="0"/>
              <a:buNone/>
              <a:tabLst>
                <a:tab pos="635000" algn="l"/>
              </a:tabLst>
            </a:pPr>
            <a:endParaRPr lang="en-US" sz="3600" smtClean="0"/>
          </a:p>
        </p:txBody>
      </p:sp>
      <p:sp>
        <p:nvSpPr>
          <p:cNvPr id="26627" name="Rectangle 3"/>
          <p:cNvSpPr>
            <a:spLocks noChangeArrowheads="1"/>
          </p:cNvSpPr>
          <p:nvPr/>
        </p:nvSpPr>
        <p:spPr bwMode="auto">
          <a:xfrm>
            <a:off x="2286000" y="2967038"/>
            <a:ext cx="4572000" cy="369887"/>
          </a:xfrm>
          <a:prstGeom prst="rect">
            <a:avLst/>
          </a:prstGeom>
          <a:noFill/>
          <a:ln w="9525">
            <a:noFill/>
            <a:miter lim="800000"/>
            <a:headEnd/>
            <a:tailEnd/>
          </a:ln>
        </p:spPr>
        <p:txBody>
          <a:bodyPr>
            <a:spAutoFit/>
          </a:bodyPr>
          <a:lstStyle/>
          <a:p>
            <a:pPr marL="812800" indent="-812800"/>
            <a:endParaRPr lang="en-US" b="1" i="1">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latin typeface="Aparajita"/>
                <a:ea typeface="Aparajita"/>
                <a:cs typeface="Aparajita"/>
              </a:rPr>
              <a:t>Community Design Policies </a:t>
            </a:r>
            <a:endParaRPr lang="en-US" smtClean="0"/>
          </a:p>
        </p:txBody>
      </p:sp>
      <p:sp>
        <p:nvSpPr>
          <p:cNvPr id="3" name="Content Placeholder 2"/>
          <p:cNvSpPr>
            <a:spLocks noGrp="1"/>
          </p:cNvSpPr>
          <p:nvPr>
            <p:ph idx="1"/>
          </p:nvPr>
        </p:nvSpPr>
        <p:spPr/>
        <p:txBody>
          <a:bodyPr/>
          <a:lstStyle/>
          <a:p>
            <a:pPr marL="457200" indent="-457200">
              <a:buFont typeface="Wingdings" pitchFamily="2" charset="2"/>
              <a:buChar char="q"/>
              <a:defRPr/>
            </a:pPr>
            <a:r>
              <a:rPr lang="en-US" sz="2800" dirty="0" smtClean="0"/>
              <a:t>Development Standards and Design Guidelines</a:t>
            </a:r>
          </a:p>
          <a:p>
            <a:pPr marL="1319213" lvl="2" indent="-404813">
              <a:buFont typeface="Wingdings" pitchFamily="2" charset="2"/>
              <a:buChar char="Ø"/>
              <a:defRPr/>
            </a:pPr>
            <a:r>
              <a:rPr lang="en-US" sz="2800" dirty="0" smtClean="0"/>
              <a:t>Distinct image for Winchester</a:t>
            </a:r>
            <a:r>
              <a:rPr lang="en-US" sz="2800" dirty="0"/>
              <a:t>	</a:t>
            </a:r>
            <a:endParaRPr lang="en-US" sz="2800" dirty="0" smtClean="0"/>
          </a:p>
          <a:p>
            <a:pPr marL="1319213" lvl="2" indent="-404813">
              <a:buFont typeface="Wingdings" pitchFamily="2" charset="2"/>
              <a:buChar char="Ø"/>
              <a:defRPr/>
            </a:pPr>
            <a:r>
              <a:rPr lang="en-US" sz="2800" dirty="0" smtClean="0"/>
              <a:t>Pedestrian oriented Downtown</a:t>
            </a:r>
          </a:p>
          <a:p>
            <a:pPr marL="0" indent="0">
              <a:buFont typeface="Arial" charset="0"/>
              <a:buNone/>
              <a:defRPr/>
            </a:pPr>
            <a:endParaRPr lang="en-US" sz="1800" dirty="0" smtClean="0"/>
          </a:p>
          <a:p>
            <a:pPr marL="457200" indent="-457200">
              <a:buFont typeface="Wingdings" pitchFamily="2" charset="2"/>
              <a:buChar char="q"/>
              <a:defRPr/>
            </a:pPr>
            <a:r>
              <a:rPr lang="en-US" sz="2800" dirty="0"/>
              <a:t>D</a:t>
            </a:r>
            <a:r>
              <a:rPr lang="en-US" sz="2800" dirty="0" smtClean="0"/>
              <a:t>esign that is walkable, livable, human scale</a:t>
            </a:r>
          </a:p>
          <a:p>
            <a:pPr marL="457200" indent="-457200">
              <a:buFont typeface="Wingdings" pitchFamily="2" charset="2"/>
              <a:buChar char="q"/>
              <a:defRPr/>
            </a:pPr>
            <a:endParaRPr lang="en-US" sz="1800" dirty="0" smtClean="0"/>
          </a:p>
          <a:p>
            <a:pPr marL="457200" indent="-457200">
              <a:buFont typeface="Wingdings" pitchFamily="2" charset="2"/>
              <a:buChar char="q"/>
              <a:defRPr/>
            </a:pPr>
            <a:r>
              <a:rPr lang="en-US" sz="2800" dirty="0" smtClean="0"/>
              <a:t>Public gathering spaces (cultural/festival/ farmer’s market or concerts)</a:t>
            </a:r>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latin typeface="Aparajita"/>
                <a:ea typeface="Aparajita"/>
                <a:cs typeface="Aparajita"/>
              </a:rPr>
              <a:t>Community Design Policies (cont.) </a:t>
            </a:r>
            <a:endParaRPr lang="en-US" smtClean="0"/>
          </a:p>
        </p:txBody>
      </p:sp>
      <p:sp>
        <p:nvSpPr>
          <p:cNvPr id="3" name="Content Placeholder 2"/>
          <p:cNvSpPr>
            <a:spLocks noGrp="1"/>
          </p:cNvSpPr>
          <p:nvPr>
            <p:ph idx="1"/>
          </p:nvPr>
        </p:nvSpPr>
        <p:spPr/>
        <p:txBody>
          <a:bodyPr/>
          <a:lstStyle/>
          <a:p>
            <a:pPr marL="457200" indent="-457200">
              <a:buFont typeface="Wingdings" pitchFamily="2" charset="2"/>
              <a:buChar char="q"/>
              <a:defRPr/>
            </a:pPr>
            <a:r>
              <a:rPr lang="en-US" sz="2800" dirty="0" smtClean="0"/>
              <a:t>Landscape  streetscape and increase pedestrian travel</a:t>
            </a:r>
          </a:p>
          <a:p>
            <a:pPr marL="457200" indent="-457200">
              <a:buFont typeface="Wingdings" pitchFamily="2" charset="2"/>
              <a:buChar char="q"/>
              <a:defRPr/>
            </a:pPr>
            <a:endParaRPr lang="en-US" sz="1200" dirty="0" smtClean="0"/>
          </a:p>
          <a:p>
            <a:pPr marL="457200" indent="-457200">
              <a:buFont typeface="Wingdings" pitchFamily="2" charset="2"/>
              <a:buChar char="q"/>
              <a:defRPr/>
            </a:pPr>
            <a:r>
              <a:rPr lang="en-US" sz="2800" dirty="0" smtClean="0"/>
              <a:t> Sign Standards appropriate to Winchester and pedestrian oriented</a:t>
            </a:r>
          </a:p>
          <a:p>
            <a:pPr marL="457200" indent="-457200">
              <a:buFont typeface="Wingdings" pitchFamily="2" charset="2"/>
              <a:buChar char="q"/>
              <a:defRPr/>
            </a:pPr>
            <a:endParaRPr lang="en-US" sz="1200" dirty="0" smtClean="0"/>
          </a:p>
          <a:p>
            <a:pPr marL="457200" indent="-457200">
              <a:buFont typeface="Wingdings" pitchFamily="2" charset="2"/>
              <a:buChar char="q"/>
              <a:defRPr/>
            </a:pPr>
            <a:r>
              <a:rPr lang="en-US" sz="2800" dirty="0" smtClean="0"/>
              <a:t>Entry </a:t>
            </a:r>
            <a:r>
              <a:rPr lang="en-US" sz="2800" dirty="0" err="1" smtClean="0"/>
              <a:t>Monumentation</a:t>
            </a:r>
            <a:r>
              <a:rPr lang="en-US" sz="2800" dirty="0" smtClean="0"/>
              <a:t>: </a:t>
            </a:r>
          </a:p>
          <a:p>
            <a:pPr marL="1030288" indent="-231775">
              <a:buFont typeface="Wingdings" pitchFamily="2" charset="2"/>
              <a:buChar char="Ø"/>
              <a:defRPr/>
            </a:pPr>
            <a:r>
              <a:rPr lang="en-US" sz="2800" dirty="0" smtClean="0"/>
              <a:t> Clear, identifiable entry</a:t>
            </a:r>
          </a:p>
          <a:p>
            <a:pPr marL="1030288" indent="-231775">
              <a:buFont typeface="Wingdings" pitchFamily="2" charset="2"/>
              <a:buChar char="Ø"/>
              <a:defRPr/>
            </a:pPr>
            <a:r>
              <a:rPr lang="en-US" sz="2800" dirty="0" smtClean="0"/>
              <a:t> Strong sense of place</a:t>
            </a:r>
          </a:p>
          <a:p>
            <a:pPr marL="1030288" indent="-231775">
              <a:buFont typeface="Wingdings" pitchFamily="2" charset="2"/>
              <a:buChar char="Ø"/>
              <a:defRPr/>
            </a:pPr>
            <a:r>
              <a:rPr lang="en-US" sz="2800" dirty="0" smtClean="0"/>
              <a:t> Reflect design theme of Downtown</a:t>
            </a:r>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p:cNvSpPr>
          <p:nvPr>
            <p:ph type="title" idx="4294967295"/>
          </p:nvPr>
        </p:nvSpPr>
        <p:spPr>
          <a:xfrm>
            <a:off x="457200" y="457200"/>
            <a:ext cx="8229600" cy="1143000"/>
          </a:xfrm>
        </p:spPr>
        <p:txBody>
          <a:bodyPr/>
          <a:lstStyle/>
          <a:p>
            <a:r>
              <a:rPr lang="en-US" sz="4800" smtClean="0">
                <a:latin typeface="Aparajita"/>
                <a:ea typeface="Aparajita"/>
                <a:cs typeface="Aparajita"/>
              </a:rPr>
              <a:t>Circulation Goal</a:t>
            </a:r>
          </a:p>
        </p:txBody>
      </p:sp>
      <p:sp>
        <p:nvSpPr>
          <p:cNvPr id="29698" name="Content Placeholder 2"/>
          <p:cNvSpPr>
            <a:spLocks noGrp="1"/>
          </p:cNvSpPr>
          <p:nvPr>
            <p:ph type="body" idx="1"/>
          </p:nvPr>
        </p:nvSpPr>
        <p:spPr>
          <a:xfrm>
            <a:off x="457200" y="1752600"/>
            <a:ext cx="8229600" cy="3992563"/>
          </a:xfrm>
        </p:spPr>
        <p:txBody>
          <a:bodyPr/>
          <a:lstStyle/>
          <a:p>
            <a:pPr marL="117475" indent="0" algn="just">
              <a:spcAft>
                <a:spcPts val="1800"/>
              </a:spcAft>
              <a:buFont typeface="Arial" charset="0"/>
              <a:buNone/>
              <a:tabLst>
                <a:tab pos="635000" algn="l"/>
              </a:tabLst>
            </a:pPr>
            <a:r>
              <a:rPr lang="en-US" sz="3600" i="1" smtClean="0">
                <a:latin typeface="Aparajita"/>
                <a:ea typeface="Aparajita"/>
                <a:cs typeface="Aparajita"/>
              </a:rPr>
              <a:t>Create a circulation system that can accommodate the proposed Land Use Plan of the Winchester Land Use Study that complies with the County wide target Levels of Service that facilitate the movement of vehicles, but places a strong emphasis on safe and efficient pedestrian pathways and alternative modes of travel.  </a:t>
            </a:r>
          </a:p>
          <a:p>
            <a:pPr marL="117475" indent="0">
              <a:spcAft>
                <a:spcPts val="1800"/>
              </a:spcAft>
              <a:buFont typeface="Arial" charset="0"/>
              <a:buNone/>
              <a:tabLst>
                <a:tab pos="635000" algn="l"/>
              </a:tabLst>
            </a:pPr>
            <a:endParaRPr lang="en-US" sz="3600" smtClean="0"/>
          </a:p>
          <a:p>
            <a:pPr marL="117475" indent="0">
              <a:spcAft>
                <a:spcPts val="1800"/>
              </a:spcAft>
              <a:buFont typeface="Arial" charset="0"/>
              <a:buNone/>
              <a:tabLst>
                <a:tab pos="635000" algn="l"/>
              </a:tabLst>
            </a:pPr>
            <a:endParaRPr lang="en-US" sz="3600" smtClean="0"/>
          </a:p>
        </p:txBody>
      </p:sp>
      <p:sp>
        <p:nvSpPr>
          <p:cNvPr id="29699" name="Rectangle 3"/>
          <p:cNvSpPr>
            <a:spLocks noChangeArrowheads="1"/>
          </p:cNvSpPr>
          <p:nvPr/>
        </p:nvSpPr>
        <p:spPr bwMode="auto">
          <a:xfrm>
            <a:off x="2286000" y="2967038"/>
            <a:ext cx="4572000" cy="369887"/>
          </a:xfrm>
          <a:prstGeom prst="rect">
            <a:avLst/>
          </a:prstGeom>
          <a:noFill/>
          <a:ln w="9525">
            <a:noFill/>
            <a:miter lim="800000"/>
            <a:headEnd/>
            <a:tailEnd/>
          </a:ln>
        </p:spPr>
        <p:txBody>
          <a:bodyPr>
            <a:spAutoFit/>
          </a:bodyPr>
          <a:lstStyle/>
          <a:p>
            <a:pPr marL="812800" indent="-812800"/>
            <a:endParaRPr lang="en-US" b="1" i="1">
              <a:latin typeface="Bookman Old Styl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latin typeface="Aparajita"/>
                <a:ea typeface="Aparajita"/>
                <a:cs typeface="Aparajita"/>
              </a:rPr>
              <a:t>Circulation Policies </a:t>
            </a:r>
            <a:endParaRPr lang="en-US" smtClean="0"/>
          </a:p>
        </p:txBody>
      </p:sp>
      <p:sp>
        <p:nvSpPr>
          <p:cNvPr id="3" name="Content Placeholder 2"/>
          <p:cNvSpPr>
            <a:spLocks noGrp="1"/>
          </p:cNvSpPr>
          <p:nvPr>
            <p:ph idx="1"/>
          </p:nvPr>
        </p:nvSpPr>
        <p:spPr>
          <a:xfrm>
            <a:off x="457200" y="1905000"/>
            <a:ext cx="8229600" cy="4525963"/>
          </a:xfrm>
        </p:spPr>
        <p:txBody>
          <a:bodyPr/>
          <a:lstStyle/>
          <a:p>
            <a:pPr marL="566738" indent="-566738">
              <a:buFont typeface="Wingdings" pitchFamily="2" charset="2"/>
              <a:buChar char="v"/>
              <a:defRPr/>
            </a:pPr>
            <a:r>
              <a:rPr lang="en-US" sz="2800" dirty="0" smtClean="0"/>
              <a:t>Area effected by Hwy. 79 re-alignment to be re-analyzed once final alignment is approved</a:t>
            </a:r>
          </a:p>
          <a:p>
            <a:pPr marL="566738" indent="-566738">
              <a:buFont typeface="Wingdings" pitchFamily="2" charset="2"/>
              <a:buChar char="v"/>
              <a:defRPr/>
            </a:pPr>
            <a:endParaRPr lang="en-US" sz="1200" dirty="0" smtClean="0"/>
          </a:p>
          <a:p>
            <a:pPr marL="566738" indent="-566738">
              <a:buFont typeface="Wingdings" pitchFamily="2" charset="2"/>
              <a:buChar char="v"/>
              <a:defRPr/>
            </a:pPr>
            <a:r>
              <a:rPr lang="en-US" sz="2800" dirty="0" smtClean="0"/>
              <a:t>Reduce street width and speed along Simpson Rd.</a:t>
            </a:r>
          </a:p>
          <a:p>
            <a:pPr marL="566738" indent="-566738">
              <a:buFont typeface="Wingdings" pitchFamily="2" charset="2"/>
              <a:buChar char="v"/>
              <a:defRPr/>
            </a:pPr>
            <a:endParaRPr lang="en-US" sz="1200" dirty="0" smtClean="0"/>
          </a:p>
          <a:p>
            <a:pPr marL="566738" indent="-566738">
              <a:buFont typeface="Wingdings" pitchFamily="2" charset="2"/>
              <a:buChar char="v"/>
              <a:defRPr/>
            </a:pPr>
            <a:r>
              <a:rPr lang="en-US" sz="2800" dirty="0"/>
              <a:t>Transit station in Downtown </a:t>
            </a:r>
            <a:r>
              <a:rPr lang="en-US" sz="2800" dirty="0" smtClean="0"/>
              <a:t>Core</a:t>
            </a:r>
            <a:endParaRPr lang="en-US" sz="1200" dirty="0" smtClean="0"/>
          </a:p>
          <a:p>
            <a:pPr marL="0" indent="0">
              <a:buFont typeface="Arial" charset="0"/>
              <a:buNone/>
              <a:defRPr/>
            </a:pPr>
            <a:endParaRPr lang="en-US" sz="1200" dirty="0" smtClean="0"/>
          </a:p>
          <a:p>
            <a:pPr marL="566738" indent="-566738">
              <a:buFont typeface="Wingdings" pitchFamily="2" charset="2"/>
              <a:buChar char="v"/>
              <a:defRPr/>
            </a:pPr>
            <a:r>
              <a:rPr lang="en-US" sz="2800" dirty="0" smtClean="0"/>
              <a:t>Implement Multi-modal and TOD concepts throughout Winchester</a:t>
            </a:r>
          </a:p>
          <a:p>
            <a:pPr marL="0" indent="0">
              <a:buFont typeface="Arial" charset="0"/>
              <a:buNone/>
              <a:defRPr/>
            </a:pPr>
            <a:endParaRPr lang="en-US" sz="2800" dirty="0" smtClean="0"/>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latin typeface="Aparajita"/>
                <a:ea typeface="Aparajita"/>
                <a:cs typeface="Aparajita"/>
              </a:rPr>
              <a:t>Circulation Policies (cont.) </a:t>
            </a:r>
            <a:endParaRPr lang="en-US" smtClean="0"/>
          </a:p>
        </p:txBody>
      </p:sp>
      <p:sp>
        <p:nvSpPr>
          <p:cNvPr id="3" name="Content Placeholder 2"/>
          <p:cNvSpPr>
            <a:spLocks noGrp="1"/>
          </p:cNvSpPr>
          <p:nvPr>
            <p:ph idx="1"/>
          </p:nvPr>
        </p:nvSpPr>
        <p:spPr/>
        <p:txBody>
          <a:bodyPr/>
          <a:lstStyle/>
          <a:p>
            <a:pPr marL="566738" indent="-566738">
              <a:buFont typeface="Wingdings" pitchFamily="2" charset="2"/>
              <a:buChar char="v"/>
              <a:defRPr/>
            </a:pPr>
            <a:r>
              <a:rPr lang="en-US" sz="2800" dirty="0"/>
              <a:t>Enhance and protect alley network system</a:t>
            </a:r>
          </a:p>
          <a:p>
            <a:pPr marL="566738" indent="-566738">
              <a:buFont typeface="Wingdings" pitchFamily="2" charset="2"/>
              <a:buChar char="v"/>
              <a:defRPr/>
            </a:pPr>
            <a:endParaRPr lang="en-US" sz="1200" dirty="0" smtClean="0"/>
          </a:p>
          <a:p>
            <a:pPr marL="566738" indent="-566738">
              <a:buFont typeface="Wingdings" pitchFamily="2" charset="2"/>
              <a:buChar char="v"/>
              <a:defRPr/>
            </a:pPr>
            <a:endParaRPr lang="en-US" sz="1200" dirty="0" smtClean="0"/>
          </a:p>
          <a:p>
            <a:pPr marL="566738" indent="-566738">
              <a:buFont typeface="Wingdings" pitchFamily="2" charset="2"/>
              <a:buChar char="v"/>
              <a:defRPr/>
            </a:pPr>
            <a:r>
              <a:rPr lang="en-US" sz="2800" dirty="0" smtClean="0"/>
              <a:t>Adequate parking—don’t compromise walkable of Downtown</a:t>
            </a:r>
          </a:p>
          <a:p>
            <a:pPr marL="566738" indent="-566738">
              <a:buFont typeface="Wingdings" pitchFamily="2" charset="2"/>
              <a:buChar char="v"/>
              <a:defRPr/>
            </a:pPr>
            <a:endParaRPr lang="en-US" sz="1200" dirty="0" smtClean="0"/>
          </a:p>
          <a:p>
            <a:pPr marL="566738" indent="-566738">
              <a:buFont typeface="Wingdings" pitchFamily="2" charset="2"/>
              <a:buChar char="v"/>
              <a:defRPr/>
            </a:pPr>
            <a:r>
              <a:rPr lang="en-US" sz="2800" dirty="0" smtClean="0"/>
              <a:t>Plan for off-street parking (i.e. structures, lots, </a:t>
            </a:r>
          </a:p>
          <a:p>
            <a:pPr marL="566738" indent="-566738">
              <a:buFont typeface="Arial" charset="0"/>
              <a:buNone/>
              <a:defRPr/>
            </a:pPr>
            <a:r>
              <a:rPr lang="en-US" sz="2800" dirty="0" smtClean="0"/>
              <a:t>       park-n-rides)</a:t>
            </a:r>
          </a:p>
          <a:p>
            <a:pPr marL="509588" indent="-509588">
              <a:buFont typeface="Arial" charset="0"/>
              <a:buNone/>
              <a:defRPr/>
            </a:pPr>
            <a:endParaRPr lang="en-US" sz="2800" dirty="0" smtClean="0"/>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latin typeface="Aparajita"/>
                <a:ea typeface="Aparajita"/>
                <a:cs typeface="Aparajita"/>
              </a:rPr>
              <a:t>Circulation Policies (cont.) </a:t>
            </a:r>
            <a:endParaRPr lang="en-US" smtClean="0"/>
          </a:p>
        </p:txBody>
      </p:sp>
      <p:sp>
        <p:nvSpPr>
          <p:cNvPr id="3" name="Content Placeholder 2"/>
          <p:cNvSpPr>
            <a:spLocks noGrp="1"/>
          </p:cNvSpPr>
          <p:nvPr>
            <p:ph idx="1"/>
          </p:nvPr>
        </p:nvSpPr>
        <p:spPr/>
        <p:txBody>
          <a:bodyPr/>
          <a:lstStyle/>
          <a:p>
            <a:pPr marL="566738" indent="-566738">
              <a:buFont typeface="Wingdings" pitchFamily="2" charset="2"/>
              <a:buChar char="v"/>
              <a:defRPr/>
            </a:pPr>
            <a:r>
              <a:rPr lang="en-US" sz="2800" dirty="0"/>
              <a:t>Implement round-a-bouts </a:t>
            </a:r>
            <a:r>
              <a:rPr lang="en-US" sz="2800" dirty="0" smtClean="0"/>
              <a:t>and “choke” down street widths in </a:t>
            </a:r>
            <a:r>
              <a:rPr lang="en-US" sz="2800" dirty="0"/>
              <a:t>Downtown Core</a:t>
            </a:r>
          </a:p>
          <a:p>
            <a:pPr marL="566738" indent="-566738">
              <a:buFont typeface="Wingdings" pitchFamily="2" charset="2"/>
              <a:buChar char="v"/>
              <a:defRPr/>
            </a:pPr>
            <a:endParaRPr lang="en-US" sz="2000" dirty="0" smtClean="0"/>
          </a:p>
          <a:p>
            <a:pPr marL="566738" indent="-566738">
              <a:buFont typeface="Wingdings" pitchFamily="2" charset="2"/>
              <a:buChar char="v"/>
              <a:defRPr/>
            </a:pPr>
            <a:r>
              <a:rPr lang="en-US" sz="2800" dirty="0" smtClean="0"/>
              <a:t>Ensure streets consider pedestrian and bike lanes and/or routes</a:t>
            </a:r>
          </a:p>
          <a:p>
            <a:pPr marL="566738" indent="-566738">
              <a:buFont typeface="Wingdings" pitchFamily="2" charset="2"/>
              <a:buChar char="v"/>
              <a:defRPr/>
            </a:pPr>
            <a:endParaRPr lang="en-US" sz="2000" dirty="0" smtClean="0"/>
          </a:p>
          <a:p>
            <a:pPr marL="566738" indent="-566738">
              <a:buFont typeface="Wingdings" pitchFamily="2" charset="2"/>
              <a:buChar char="v"/>
              <a:defRPr/>
            </a:pPr>
            <a:r>
              <a:rPr lang="en-US" sz="2800" dirty="0" smtClean="0"/>
              <a:t>Roads or transit centers to minimize noise impacts to sensitive receptors</a:t>
            </a:r>
            <a:endParaRPr lang="en-US" sz="2800" dirty="0"/>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p:cNvSpPr>
          <p:nvPr>
            <p:ph type="title" idx="4294967295"/>
          </p:nvPr>
        </p:nvSpPr>
        <p:spPr>
          <a:xfrm>
            <a:off x="457200" y="457200"/>
            <a:ext cx="8229600" cy="1143000"/>
          </a:xfrm>
        </p:spPr>
        <p:txBody>
          <a:bodyPr/>
          <a:lstStyle/>
          <a:p>
            <a:r>
              <a:rPr lang="en-US" sz="4800" smtClean="0">
                <a:latin typeface="Aparajita"/>
                <a:ea typeface="Aparajita"/>
                <a:cs typeface="Aparajita"/>
              </a:rPr>
              <a:t> Multi-Purpose Open Space and Recreation Goal</a:t>
            </a:r>
          </a:p>
        </p:txBody>
      </p:sp>
      <p:sp>
        <p:nvSpPr>
          <p:cNvPr id="33794" name="Content Placeholder 2"/>
          <p:cNvSpPr>
            <a:spLocks noGrp="1"/>
          </p:cNvSpPr>
          <p:nvPr>
            <p:ph type="body" idx="1"/>
          </p:nvPr>
        </p:nvSpPr>
        <p:spPr>
          <a:xfrm>
            <a:off x="457200" y="1752600"/>
            <a:ext cx="8229600" cy="3992563"/>
          </a:xfrm>
        </p:spPr>
        <p:txBody>
          <a:bodyPr/>
          <a:lstStyle/>
          <a:p>
            <a:pPr marL="117475" indent="0">
              <a:spcAft>
                <a:spcPts val="1800"/>
              </a:spcAft>
              <a:buFont typeface="Arial" charset="0"/>
              <a:buNone/>
              <a:tabLst>
                <a:tab pos="635000" algn="l"/>
              </a:tabLst>
            </a:pPr>
            <a:endParaRPr lang="en-US" sz="3600" smtClean="0"/>
          </a:p>
          <a:p>
            <a:pPr marL="117475" indent="0" algn="just">
              <a:spcAft>
                <a:spcPts val="1800"/>
              </a:spcAft>
              <a:buFont typeface="Arial" charset="0"/>
              <a:buNone/>
              <a:tabLst>
                <a:tab pos="635000" algn="l"/>
              </a:tabLst>
            </a:pPr>
            <a:r>
              <a:rPr lang="en-US" sz="4000" i="1" smtClean="0">
                <a:latin typeface="Aparajita"/>
                <a:ea typeface="Aparajita"/>
                <a:cs typeface="Aparajita"/>
              </a:rPr>
              <a:t>Create opportunities for additional open space and recreational opportunities to serve a variety of needs and diversity of users within the Community of Winchester.</a:t>
            </a:r>
          </a:p>
        </p:txBody>
      </p:sp>
      <p:sp>
        <p:nvSpPr>
          <p:cNvPr id="33795" name="Rectangle 3"/>
          <p:cNvSpPr>
            <a:spLocks noChangeArrowheads="1"/>
          </p:cNvSpPr>
          <p:nvPr/>
        </p:nvSpPr>
        <p:spPr bwMode="auto">
          <a:xfrm>
            <a:off x="2286000" y="2967038"/>
            <a:ext cx="4572000" cy="369887"/>
          </a:xfrm>
          <a:prstGeom prst="rect">
            <a:avLst/>
          </a:prstGeom>
          <a:noFill/>
          <a:ln w="9525">
            <a:noFill/>
            <a:miter lim="800000"/>
            <a:headEnd/>
            <a:tailEnd/>
          </a:ln>
        </p:spPr>
        <p:txBody>
          <a:bodyPr>
            <a:spAutoFit/>
          </a:bodyPr>
          <a:lstStyle/>
          <a:p>
            <a:pPr marL="812800" indent="-812800"/>
            <a:endParaRPr lang="en-US" b="1" i="1">
              <a:latin typeface="Bookman Old Styl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z="4000" smtClean="0">
                <a:latin typeface="Aparajita"/>
                <a:ea typeface="Aparajita"/>
                <a:cs typeface="Aparajita"/>
              </a:rPr>
              <a:t>Multi-Purpose Open Space and Recreation Policies </a:t>
            </a:r>
            <a:endParaRPr lang="en-US" sz="4000" smtClean="0"/>
          </a:p>
        </p:txBody>
      </p:sp>
      <p:sp>
        <p:nvSpPr>
          <p:cNvPr id="3" name="Content Placeholder 2"/>
          <p:cNvSpPr>
            <a:spLocks noGrp="1"/>
          </p:cNvSpPr>
          <p:nvPr>
            <p:ph idx="1"/>
          </p:nvPr>
        </p:nvSpPr>
        <p:spPr>
          <a:xfrm>
            <a:off x="457200" y="1905000"/>
            <a:ext cx="8229600" cy="4525963"/>
          </a:xfrm>
        </p:spPr>
        <p:txBody>
          <a:bodyPr/>
          <a:lstStyle/>
          <a:p>
            <a:pPr>
              <a:buFont typeface="Courier New" pitchFamily="49" charset="0"/>
              <a:buChar char="o"/>
              <a:defRPr/>
            </a:pPr>
            <a:endParaRPr lang="en-US" sz="1200" dirty="0" smtClean="0"/>
          </a:p>
          <a:p>
            <a:pPr>
              <a:buFont typeface="Courier New" pitchFamily="49" charset="0"/>
              <a:buChar char="o"/>
              <a:defRPr/>
            </a:pPr>
            <a:r>
              <a:rPr lang="en-US" sz="2800" dirty="0" smtClean="0"/>
              <a:t>Public </a:t>
            </a:r>
            <a:r>
              <a:rPr lang="en-US" sz="2800" dirty="0"/>
              <a:t>gathering, civic and cultural events in Downtown </a:t>
            </a:r>
            <a:r>
              <a:rPr lang="en-US" sz="2800" dirty="0" smtClean="0"/>
              <a:t>Core</a:t>
            </a:r>
          </a:p>
          <a:p>
            <a:pPr marL="0" indent="0">
              <a:buFont typeface="Arial" charset="0"/>
              <a:buNone/>
              <a:defRPr/>
            </a:pPr>
            <a:endParaRPr lang="en-US" sz="1400" dirty="0"/>
          </a:p>
          <a:p>
            <a:pPr>
              <a:buFont typeface="Courier New" pitchFamily="49" charset="0"/>
              <a:buChar char="o"/>
              <a:defRPr/>
            </a:pPr>
            <a:r>
              <a:rPr lang="en-US" sz="2800" dirty="0" smtClean="0"/>
              <a:t>Appropriate distribution of amenities in various land uses</a:t>
            </a:r>
          </a:p>
          <a:p>
            <a:pPr marL="0" indent="0">
              <a:buFont typeface="Arial" charset="0"/>
              <a:buNone/>
              <a:defRPr/>
            </a:pPr>
            <a:endParaRPr lang="en-US" sz="1400" dirty="0" smtClean="0"/>
          </a:p>
          <a:p>
            <a:pPr>
              <a:buFont typeface="Courier New" pitchFamily="49" charset="0"/>
              <a:buChar char="o"/>
              <a:defRPr/>
            </a:pPr>
            <a:r>
              <a:rPr lang="en-US" sz="2800" dirty="0" smtClean="0"/>
              <a:t>Provide open space in developments (buffers/relief)</a:t>
            </a:r>
          </a:p>
          <a:p>
            <a:pPr>
              <a:buFont typeface="Courier New" pitchFamily="49" charset="0"/>
              <a:buChar char="o"/>
              <a:defRPr/>
            </a:pPr>
            <a:endParaRPr lang="en-US" sz="1400" dirty="0" smtClean="0"/>
          </a:p>
          <a:p>
            <a:pPr>
              <a:buFont typeface="Courier New" pitchFamily="49" charset="0"/>
              <a:buChar char="o"/>
              <a:defRPr/>
            </a:pPr>
            <a:r>
              <a:rPr lang="en-US" sz="2800" dirty="0" smtClean="0"/>
              <a:t>Pedestrian</a:t>
            </a:r>
            <a:r>
              <a:rPr lang="en-US" sz="2800" dirty="0"/>
              <a:t>, equestrian and bicycle street and trail network system—connectivity</a:t>
            </a:r>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z="4000" smtClean="0">
                <a:latin typeface="Aparajita"/>
                <a:ea typeface="Aparajita"/>
                <a:cs typeface="Aparajita"/>
              </a:rPr>
              <a:t>Multi-Purpose Open Space and Recreation Policies (cont.)</a:t>
            </a:r>
            <a:endParaRPr lang="en-US" sz="4000" smtClean="0"/>
          </a:p>
        </p:txBody>
      </p:sp>
      <p:sp>
        <p:nvSpPr>
          <p:cNvPr id="3" name="Content Placeholder 2"/>
          <p:cNvSpPr>
            <a:spLocks noGrp="1"/>
          </p:cNvSpPr>
          <p:nvPr>
            <p:ph idx="1"/>
          </p:nvPr>
        </p:nvSpPr>
        <p:spPr>
          <a:xfrm>
            <a:off x="457200" y="1905000"/>
            <a:ext cx="8229600" cy="4525963"/>
          </a:xfrm>
        </p:spPr>
        <p:txBody>
          <a:bodyPr/>
          <a:lstStyle/>
          <a:p>
            <a:pPr>
              <a:buFont typeface="Courier New" pitchFamily="49" charset="0"/>
              <a:buChar char="o"/>
              <a:defRPr/>
            </a:pPr>
            <a:endParaRPr lang="en-US" sz="1200" dirty="0" smtClean="0"/>
          </a:p>
          <a:p>
            <a:pPr marL="0" indent="0">
              <a:buFont typeface="Arial" charset="0"/>
              <a:buNone/>
              <a:defRPr/>
            </a:pPr>
            <a:endParaRPr lang="en-US" sz="1400" dirty="0"/>
          </a:p>
          <a:p>
            <a:pPr>
              <a:buFont typeface="Courier New" pitchFamily="49" charset="0"/>
              <a:buChar char="o"/>
              <a:defRPr/>
            </a:pPr>
            <a:r>
              <a:rPr lang="en-US" sz="2800" dirty="0" smtClean="0"/>
              <a:t>Provide </a:t>
            </a:r>
            <a:r>
              <a:rPr lang="en-US" sz="2800" dirty="0"/>
              <a:t>two regional park facilities</a:t>
            </a:r>
          </a:p>
          <a:p>
            <a:pPr>
              <a:buFont typeface="Courier New" pitchFamily="49" charset="0"/>
              <a:buChar char="o"/>
              <a:defRPr/>
            </a:pPr>
            <a:endParaRPr lang="en-US" sz="1400" dirty="0" smtClean="0"/>
          </a:p>
          <a:p>
            <a:pPr>
              <a:buFont typeface="Courier New" pitchFamily="49" charset="0"/>
              <a:buChar char="o"/>
              <a:defRPr/>
            </a:pPr>
            <a:r>
              <a:rPr lang="en-US" sz="2800" dirty="0" smtClean="0"/>
              <a:t>Enhanced opportunities within Salt Creek  (including bridge crossing)</a:t>
            </a:r>
          </a:p>
          <a:p>
            <a:pPr>
              <a:buFont typeface="Courier New" pitchFamily="49" charset="0"/>
              <a:buChar char="o"/>
              <a:defRPr/>
            </a:pPr>
            <a:endParaRPr lang="en-US" sz="1400" dirty="0" smtClean="0"/>
          </a:p>
          <a:p>
            <a:pPr>
              <a:buFont typeface="Courier New" pitchFamily="49" charset="0"/>
              <a:buChar char="o"/>
              <a:defRPr/>
            </a:pPr>
            <a:r>
              <a:rPr lang="en-US" sz="2800" dirty="0"/>
              <a:t>Park and Recreational use of Double </a:t>
            </a:r>
            <a:r>
              <a:rPr lang="en-US" sz="2800" dirty="0" smtClean="0"/>
              <a:t>Butte</a:t>
            </a:r>
          </a:p>
          <a:p>
            <a:pPr>
              <a:buFont typeface="Courier New" pitchFamily="49" charset="0"/>
              <a:buChar char="o"/>
              <a:defRPr/>
            </a:pPr>
            <a:endParaRPr lang="en-US" sz="1400" dirty="0"/>
          </a:p>
          <a:p>
            <a:pPr>
              <a:buFont typeface="Courier New" pitchFamily="49" charset="0"/>
              <a:buChar char="o"/>
              <a:defRPr/>
            </a:pPr>
            <a:r>
              <a:rPr lang="en-US" sz="2800" dirty="0"/>
              <a:t>Consider a separate trails assessment</a:t>
            </a:r>
          </a:p>
          <a:p>
            <a:pPr>
              <a:buFont typeface="Courier New" pitchFamily="49" charset="0"/>
              <a:buChar char="o"/>
              <a:defRPr/>
            </a:pP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en-US" smtClean="0"/>
              <a:t>WELCOME</a:t>
            </a:r>
          </a:p>
        </p:txBody>
      </p:sp>
      <p:sp>
        <p:nvSpPr>
          <p:cNvPr id="18434" name="Rectangle 3"/>
          <p:cNvSpPr>
            <a:spLocks noGrp="1"/>
          </p:cNvSpPr>
          <p:nvPr>
            <p:ph type="body" idx="1"/>
          </p:nvPr>
        </p:nvSpPr>
        <p:spPr>
          <a:xfrm>
            <a:off x="381000" y="1981200"/>
            <a:ext cx="4343400" cy="3429000"/>
          </a:xfrm>
        </p:spPr>
        <p:txBody>
          <a:bodyPr/>
          <a:lstStyle/>
          <a:p>
            <a:pPr marL="0" indent="0">
              <a:buFont typeface="Arial" charset="0"/>
              <a:buNone/>
            </a:pPr>
            <a:r>
              <a:rPr lang="en-US" sz="4000" smtClean="0"/>
              <a:t>Overview of the Draft Land Use Study’s Goals, Objectives and Policies</a:t>
            </a:r>
          </a:p>
          <a:p>
            <a:pPr marL="0" indent="0">
              <a:buFont typeface="Arial" charset="0"/>
              <a:buNone/>
            </a:pPr>
            <a:endParaRPr lang="en-US" sz="4000" smtClean="0"/>
          </a:p>
          <a:p>
            <a:pPr marL="0" indent="0">
              <a:buFont typeface="Arial" charset="0"/>
              <a:buNone/>
            </a:pPr>
            <a:endParaRPr lang="en-US" sz="4000" i="1" smtClean="0"/>
          </a:p>
        </p:txBody>
      </p:sp>
      <p:pic>
        <p:nvPicPr>
          <p:cNvPr id="18435" name="Picture 2"/>
          <p:cNvPicPr>
            <a:picLocks noChangeAspect="1" noChangeArrowheads="1"/>
          </p:cNvPicPr>
          <p:nvPr/>
        </p:nvPicPr>
        <p:blipFill>
          <a:blip r:embed="rId2"/>
          <a:srcRect/>
          <a:stretch>
            <a:fillRect/>
          </a:stretch>
        </p:blipFill>
        <p:spPr bwMode="auto">
          <a:xfrm>
            <a:off x="4876800" y="1371600"/>
            <a:ext cx="38100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p:cNvSpPr>
          <p:nvPr>
            <p:ph type="title" idx="4294967295"/>
          </p:nvPr>
        </p:nvSpPr>
        <p:spPr>
          <a:xfrm>
            <a:off x="457200" y="457200"/>
            <a:ext cx="8229600" cy="1143000"/>
          </a:xfrm>
        </p:spPr>
        <p:txBody>
          <a:bodyPr/>
          <a:lstStyle/>
          <a:p>
            <a:r>
              <a:rPr lang="en-US" sz="4800" smtClean="0">
                <a:latin typeface="Aparajita"/>
                <a:ea typeface="Aparajita"/>
                <a:cs typeface="Aparajita"/>
              </a:rPr>
              <a:t> Sustainability Goal</a:t>
            </a:r>
          </a:p>
        </p:txBody>
      </p:sp>
      <p:sp>
        <p:nvSpPr>
          <p:cNvPr id="36866" name="Content Placeholder 2"/>
          <p:cNvSpPr>
            <a:spLocks noGrp="1"/>
          </p:cNvSpPr>
          <p:nvPr>
            <p:ph type="body" idx="1"/>
          </p:nvPr>
        </p:nvSpPr>
        <p:spPr>
          <a:xfrm>
            <a:off x="457200" y="1752600"/>
            <a:ext cx="8229600" cy="3992563"/>
          </a:xfrm>
        </p:spPr>
        <p:txBody>
          <a:bodyPr/>
          <a:lstStyle/>
          <a:p>
            <a:pPr marL="117475" indent="0" algn="just">
              <a:spcAft>
                <a:spcPts val="1800"/>
              </a:spcAft>
              <a:buFont typeface="Arial" charset="0"/>
              <a:buNone/>
              <a:tabLst>
                <a:tab pos="635000" algn="l"/>
              </a:tabLst>
            </a:pPr>
            <a:r>
              <a:rPr lang="en-US" sz="4000" i="1" smtClean="0">
                <a:latin typeface="Aparajita"/>
                <a:ea typeface="Aparajita"/>
                <a:cs typeface="Aparajita"/>
              </a:rPr>
              <a:t>Encourage land use planning and development to be efficient in the use of non-renewable resources and improved air quality to reduce impacts on the surrounding environment.</a:t>
            </a:r>
            <a:endParaRPr lang="en-US" sz="4000" b="1" i="1" smtClean="0">
              <a:latin typeface="Aparajita"/>
              <a:ea typeface="Aparajita"/>
              <a:cs typeface="Aparajita"/>
            </a:endParaRPr>
          </a:p>
          <a:p>
            <a:pPr marL="117475" indent="0">
              <a:spcAft>
                <a:spcPts val="1800"/>
              </a:spcAft>
              <a:buFont typeface="Arial" charset="0"/>
              <a:buNone/>
              <a:tabLst>
                <a:tab pos="635000" algn="l"/>
              </a:tabLst>
            </a:pPr>
            <a:endParaRPr lang="en-US" sz="3600" smtClean="0"/>
          </a:p>
        </p:txBody>
      </p:sp>
      <p:sp>
        <p:nvSpPr>
          <p:cNvPr id="36867" name="Rectangle 3"/>
          <p:cNvSpPr>
            <a:spLocks noChangeArrowheads="1"/>
          </p:cNvSpPr>
          <p:nvPr/>
        </p:nvSpPr>
        <p:spPr bwMode="auto">
          <a:xfrm>
            <a:off x="2286000" y="2967038"/>
            <a:ext cx="4572000" cy="369887"/>
          </a:xfrm>
          <a:prstGeom prst="rect">
            <a:avLst/>
          </a:prstGeom>
          <a:noFill/>
          <a:ln w="9525">
            <a:noFill/>
            <a:miter lim="800000"/>
            <a:headEnd/>
            <a:tailEnd/>
          </a:ln>
        </p:spPr>
        <p:txBody>
          <a:bodyPr>
            <a:spAutoFit/>
          </a:bodyPr>
          <a:lstStyle/>
          <a:p>
            <a:pPr marL="812800" indent="-812800"/>
            <a:endParaRPr lang="en-US" b="1" i="1">
              <a:latin typeface="Bookman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z="4000" smtClean="0">
                <a:latin typeface="Aparajita"/>
                <a:ea typeface="Aparajita"/>
                <a:cs typeface="Aparajita"/>
              </a:rPr>
              <a:t> Sustainability Policies </a:t>
            </a:r>
            <a:endParaRPr lang="en-US" sz="4000" smtClean="0"/>
          </a:p>
        </p:txBody>
      </p:sp>
      <p:sp>
        <p:nvSpPr>
          <p:cNvPr id="3" name="Content Placeholder 2"/>
          <p:cNvSpPr>
            <a:spLocks noGrp="1"/>
          </p:cNvSpPr>
          <p:nvPr>
            <p:ph idx="1"/>
          </p:nvPr>
        </p:nvSpPr>
        <p:spPr>
          <a:xfrm>
            <a:off x="457200" y="1524000"/>
            <a:ext cx="8229600" cy="4525963"/>
          </a:xfrm>
        </p:spPr>
        <p:txBody>
          <a:bodyPr/>
          <a:lstStyle/>
          <a:p>
            <a:pPr>
              <a:buFont typeface="Courier New" pitchFamily="49" charset="0"/>
              <a:buChar char="o"/>
              <a:defRPr/>
            </a:pPr>
            <a:endParaRPr lang="en-US" sz="1200" dirty="0" smtClean="0"/>
          </a:p>
          <a:p>
            <a:pPr>
              <a:buFont typeface="Courier New" pitchFamily="49" charset="0"/>
              <a:buChar char="o"/>
              <a:defRPr/>
            </a:pPr>
            <a:r>
              <a:rPr lang="en-US" sz="2800" dirty="0" smtClean="0"/>
              <a:t>Design and construction per green building practices and green—reduce air, water and land pollution/environmental impacts </a:t>
            </a:r>
          </a:p>
          <a:p>
            <a:pPr>
              <a:buFont typeface="Courier New" pitchFamily="49" charset="0"/>
              <a:buChar char="o"/>
              <a:defRPr/>
            </a:pPr>
            <a:endParaRPr lang="en-US" sz="2000" dirty="0" smtClean="0"/>
          </a:p>
          <a:p>
            <a:pPr>
              <a:buFont typeface="Courier New" pitchFamily="49" charset="0"/>
              <a:buChar char="o"/>
              <a:defRPr/>
            </a:pPr>
            <a:r>
              <a:rPr lang="en-US" sz="2800" dirty="0" smtClean="0"/>
              <a:t>LEED certification or equivalent</a:t>
            </a:r>
          </a:p>
          <a:p>
            <a:pPr>
              <a:buFont typeface="Courier New" pitchFamily="49" charset="0"/>
              <a:buChar char="o"/>
              <a:defRPr/>
            </a:pPr>
            <a:endParaRPr lang="en-US" sz="2000" dirty="0" smtClean="0"/>
          </a:p>
          <a:p>
            <a:pPr>
              <a:buFont typeface="Courier New" pitchFamily="49" charset="0"/>
              <a:buChar char="o"/>
              <a:defRPr/>
            </a:pPr>
            <a:r>
              <a:rPr lang="en-US" sz="2800" dirty="0" smtClean="0"/>
              <a:t>Land uses </a:t>
            </a:r>
            <a:r>
              <a:rPr lang="en-US" sz="2800" dirty="0"/>
              <a:t>near public </a:t>
            </a:r>
            <a:r>
              <a:rPr lang="en-US" sz="2800" dirty="0" smtClean="0"/>
              <a:t>transportation—reduce vehicle trips</a:t>
            </a:r>
            <a:endParaRPr lang="en-US" sz="2800" dirty="0"/>
          </a:p>
          <a:p>
            <a:pPr>
              <a:buFont typeface="Courier New" pitchFamily="49" charset="0"/>
              <a:buChar char="o"/>
              <a:defRPr/>
            </a:pPr>
            <a:endParaRPr lang="en-US" sz="1200" dirty="0" smtClean="0"/>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z="4000" smtClean="0">
                <a:latin typeface="Aparajita"/>
                <a:ea typeface="Aparajita"/>
                <a:cs typeface="Aparajita"/>
              </a:rPr>
              <a:t> Sustainability Policies (cont.) </a:t>
            </a:r>
            <a:endParaRPr lang="en-US" sz="4000" smtClean="0"/>
          </a:p>
        </p:txBody>
      </p:sp>
      <p:sp>
        <p:nvSpPr>
          <p:cNvPr id="3" name="Content Placeholder 2"/>
          <p:cNvSpPr>
            <a:spLocks noGrp="1"/>
          </p:cNvSpPr>
          <p:nvPr>
            <p:ph idx="1"/>
          </p:nvPr>
        </p:nvSpPr>
        <p:spPr>
          <a:xfrm>
            <a:off x="457200" y="1524000"/>
            <a:ext cx="8229600" cy="4525963"/>
          </a:xfrm>
        </p:spPr>
        <p:txBody>
          <a:bodyPr/>
          <a:lstStyle/>
          <a:p>
            <a:pPr>
              <a:buFont typeface="Courier New" pitchFamily="49" charset="0"/>
              <a:buChar char="o"/>
              <a:defRPr/>
            </a:pPr>
            <a:endParaRPr lang="en-US" sz="1200" dirty="0" smtClean="0"/>
          </a:p>
          <a:p>
            <a:pPr>
              <a:buFont typeface="Courier New" pitchFamily="49" charset="0"/>
              <a:buChar char="o"/>
              <a:defRPr/>
            </a:pPr>
            <a:endParaRPr lang="en-US" sz="1200" dirty="0" smtClean="0"/>
          </a:p>
          <a:p>
            <a:pPr>
              <a:buFont typeface="Courier New" pitchFamily="49" charset="0"/>
              <a:buChar char="o"/>
              <a:defRPr/>
            </a:pPr>
            <a:r>
              <a:rPr lang="en-US" sz="2800" dirty="0" smtClean="0"/>
              <a:t>Low Impact Development and BMPs </a:t>
            </a:r>
          </a:p>
          <a:p>
            <a:pPr>
              <a:buFont typeface="Courier New" pitchFamily="49" charset="0"/>
              <a:buChar char="o"/>
              <a:defRPr/>
            </a:pPr>
            <a:endParaRPr lang="en-US" sz="2000" dirty="0" smtClean="0"/>
          </a:p>
          <a:p>
            <a:pPr>
              <a:buFont typeface="Courier New" pitchFamily="49" charset="0"/>
              <a:buChar char="o"/>
              <a:defRPr/>
            </a:pPr>
            <a:r>
              <a:rPr lang="en-US" sz="2800" dirty="0" smtClean="0"/>
              <a:t>Maximize </a:t>
            </a:r>
            <a:r>
              <a:rPr lang="en-US" sz="2800" dirty="0"/>
              <a:t>light—proper siting of building</a:t>
            </a:r>
          </a:p>
          <a:p>
            <a:pPr>
              <a:buFont typeface="Courier New" pitchFamily="49" charset="0"/>
              <a:buChar char="o"/>
              <a:defRPr/>
            </a:pPr>
            <a:endParaRPr lang="en-US" sz="2000" dirty="0" smtClean="0"/>
          </a:p>
          <a:p>
            <a:pPr>
              <a:buFont typeface="Courier New" pitchFamily="49" charset="0"/>
              <a:buChar char="o"/>
              <a:defRPr/>
            </a:pPr>
            <a:r>
              <a:rPr lang="en-US" sz="2800" dirty="0" smtClean="0"/>
              <a:t>Reduce heat island by preserving and providing shade</a:t>
            </a:r>
            <a:endParaRPr lang="en-US" sz="2800" dirty="0"/>
          </a:p>
          <a:p>
            <a:pPr marL="0" indent="0">
              <a:buFont typeface="Arial" charset="0"/>
              <a:buNone/>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en-US" smtClean="0"/>
              <a:t>Goals, Objectives and Policies for:</a:t>
            </a:r>
          </a:p>
        </p:txBody>
      </p:sp>
      <p:sp>
        <p:nvSpPr>
          <p:cNvPr id="19458" name="Rectangle 3"/>
          <p:cNvSpPr>
            <a:spLocks noGrp="1"/>
          </p:cNvSpPr>
          <p:nvPr>
            <p:ph type="body" idx="1"/>
          </p:nvPr>
        </p:nvSpPr>
        <p:spPr>
          <a:xfrm>
            <a:off x="457200" y="1600200"/>
            <a:ext cx="8229600" cy="4800600"/>
          </a:xfrm>
        </p:spPr>
        <p:txBody>
          <a:bodyPr/>
          <a:lstStyle/>
          <a:p>
            <a:pPr marL="1146175" lvl="1" indent="-520700">
              <a:buFont typeface="Wingdings" pitchFamily="2" charset="2"/>
              <a:buChar char="v"/>
              <a:tabLst>
                <a:tab pos="1146175" algn="l"/>
              </a:tabLst>
              <a:defRPr/>
            </a:pPr>
            <a:r>
              <a:rPr lang="en-US" sz="3200" dirty="0" smtClean="0"/>
              <a:t>Land Use  (Downtown  Core and overall Community of Winchester)</a:t>
            </a:r>
          </a:p>
          <a:p>
            <a:pPr marL="1146175" lvl="1" indent="-520700">
              <a:buFont typeface="Wingdings" pitchFamily="2" charset="2"/>
              <a:buChar char="v"/>
              <a:tabLst>
                <a:tab pos="1146175" algn="l"/>
              </a:tabLst>
              <a:defRPr/>
            </a:pPr>
            <a:r>
              <a:rPr lang="en-US" sz="3200" dirty="0" smtClean="0"/>
              <a:t>Community Design</a:t>
            </a:r>
          </a:p>
          <a:p>
            <a:pPr marL="1146175" lvl="1" indent="-520700">
              <a:buFont typeface="Wingdings" pitchFamily="2" charset="2"/>
              <a:buChar char="v"/>
              <a:tabLst>
                <a:tab pos="1146175" algn="l"/>
              </a:tabLst>
              <a:defRPr/>
            </a:pPr>
            <a:r>
              <a:rPr lang="en-US" sz="3200" dirty="0" smtClean="0"/>
              <a:t>Circulation</a:t>
            </a:r>
          </a:p>
          <a:p>
            <a:pPr marL="1146175" lvl="1" indent="-520700">
              <a:buFont typeface="Wingdings" pitchFamily="2" charset="2"/>
              <a:buChar char="v"/>
              <a:tabLst>
                <a:tab pos="1146175" algn="l"/>
              </a:tabLst>
              <a:defRPr/>
            </a:pPr>
            <a:r>
              <a:rPr lang="en-US" sz="3200" dirty="0" smtClean="0"/>
              <a:t>Multi-Purpose Open Space/Recreation</a:t>
            </a:r>
          </a:p>
          <a:p>
            <a:pPr marL="1146175" lvl="1" indent="-520700">
              <a:buFont typeface="Wingdings" pitchFamily="2" charset="2"/>
              <a:buChar char="v"/>
              <a:tabLst>
                <a:tab pos="1146175" algn="l"/>
              </a:tabLst>
              <a:defRPr/>
            </a:pPr>
            <a:r>
              <a:rPr lang="en-US" sz="3200" dirty="0" smtClean="0"/>
              <a:t>Sustainability</a:t>
            </a:r>
          </a:p>
          <a:p>
            <a:pPr marL="1168400" lvl="1" indent="-711200">
              <a:buFont typeface="Wingdings" pitchFamily="2" charset="2"/>
              <a:buChar char="q"/>
              <a:defRPr/>
            </a:pPr>
            <a:endParaRPr lang="en-US" sz="3200" dirty="0" smtClean="0"/>
          </a:p>
          <a:p>
            <a:pPr marL="1168400" lvl="1" indent="-711200">
              <a:buFont typeface="Wingdings" pitchFamily="2" charset="2"/>
              <a:buChar char="Ø"/>
              <a:defRPr/>
            </a:pPr>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274638"/>
            <a:ext cx="8229600" cy="944562"/>
          </a:xfrm>
        </p:spPr>
        <p:txBody>
          <a:bodyPr/>
          <a:lstStyle/>
          <a:p>
            <a:r>
              <a:rPr lang="en-US" sz="4000" smtClean="0">
                <a:latin typeface="Aparajita"/>
                <a:ea typeface="Aparajita"/>
                <a:cs typeface="Aparajita"/>
              </a:rPr>
              <a:t>Land Use</a:t>
            </a:r>
          </a:p>
        </p:txBody>
      </p:sp>
      <p:sp>
        <p:nvSpPr>
          <p:cNvPr id="3" name="Content Placeholder 2"/>
          <p:cNvSpPr>
            <a:spLocks noGrp="1"/>
          </p:cNvSpPr>
          <p:nvPr>
            <p:ph idx="1"/>
          </p:nvPr>
        </p:nvSpPr>
        <p:spPr>
          <a:xfrm>
            <a:off x="457200" y="1295400"/>
            <a:ext cx="8229600" cy="5257800"/>
          </a:xfrm>
        </p:spPr>
        <p:txBody>
          <a:bodyPr/>
          <a:lstStyle/>
          <a:p>
            <a:pPr marL="0" indent="0" algn="ctr">
              <a:spcAft>
                <a:spcPts val="1800"/>
              </a:spcAft>
              <a:buFont typeface="Arial" charset="0"/>
              <a:buNone/>
              <a:defRPr/>
            </a:pPr>
            <a:r>
              <a:rPr lang="en-US" b="1" dirty="0" smtClean="0">
                <a:latin typeface="Aparajita" pitchFamily="34" charset="0"/>
                <a:cs typeface="Aparajita" pitchFamily="34" charset="0"/>
              </a:rPr>
              <a:t>Downtown Core Land Use Goal:</a:t>
            </a:r>
          </a:p>
          <a:p>
            <a:pPr marL="0" indent="0" algn="just">
              <a:spcAft>
                <a:spcPts val="1800"/>
              </a:spcAft>
              <a:buFont typeface="Arial" charset="0"/>
              <a:buNone/>
              <a:defRPr/>
            </a:pPr>
            <a:r>
              <a:rPr lang="en-US" sz="3600" i="1" dirty="0" smtClean="0">
                <a:latin typeface="Aparajita" pitchFamily="34" charset="0"/>
                <a:cs typeface="Aparajita" pitchFamily="34" charset="0"/>
              </a:rPr>
              <a:t>Create a unique and integrated mix of residential, office, commercial, retail, industrial, civic and recreational land uses in the Downtown Core that generate daily activity in the daytime and evenings to create a lively and dynamic environment.</a:t>
            </a:r>
          </a:p>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latin typeface="Aparajita"/>
                <a:ea typeface="Aparajita"/>
                <a:cs typeface="Aparajita"/>
              </a:rPr>
              <a:t>Downtown Core Land Use Policies :</a:t>
            </a:r>
          </a:p>
        </p:txBody>
      </p:sp>
      <p:sp>
        <p:nvSpPr>
          <p:cNvPr id="3" name="Content Placeholder 2"/>
          <p:cNvSpPr>
            <a:spLocks noGrp="1"/>
          </p:cNvSpPr>
          <p:nvPr>
            <p:ph idx="1"/>
          </p:nvPr>
        </p:nvSpPr>
        <p:spPr/>
        <p:txBody>
          <a:bodyPr/>
          <a:lstStyle/>
          <a:p>
            <a:pPr>
              <a:spcAft>
                <a:spcPts val="1800"/>
              </a:spcAft>
              <a:buFont typeface="Courier New" pitchFamily="49" charset="0"/>
              <a:buChar char="o"/>
              <a:defRPr/>
            </a:pPr>
            <a:r>
              <a:rPr lang="en-US" dirty="0" smtClean="0"/>
              <a:t>Prepare a Specific Plan</a:t>
            </a:r>
          </a:p>
          <a:p>
            <a:pPr>
              <a:spcAft>
                <a:spcPts val="1800"/>
              </a:spcAft>
              <a:buFont typeface="Courier New" pitchFamily="49" charset="0"/>
              <a:buChar char="o"/>
              <a:defRPr/>
            </a:pPr>
            <a:r>
              <a:rPr lang="en-US" dirty="0" smtClean="0"/>
              <a:t>Smart Growth, New Urbanism, Transit-Oriented Development and Sustainable Design Principles</a:t>
            </a:r>
          </a:p>
          <a:p>
            <a:pPr>
              <a:spcAft>
                <a:spcPts val="1800"/>
              </a:spcAft>
              <a:buFont typeface="Courier New" pitchFamily="49" charset="0"/>
              <a:buChar char="o"/>
              <a:defRPr/>
            </a:pPr>
            <a:r>
              <a:rPr lang="en-US" dirty="0" smtClean="0"/>
              <a:t>Mixed Use Zoning</a:t>
            </a:r>
          </a:p>
          <a:p>
            <a:pPr>
              <a:spcAft>
                <a:spcPts val="1800"/>
              </a:spcAft>
              <a:buFont typeface="Courier New" pitchFamily="49" charset="0"/>
              <a:buChar char="o"/>
              <a:defRPr/>
            </a:pPr>
            <a:r>
              <a:rPr lang="en-US" dirty="0" smtClean="0"/>
              <a:t>Compact, TOD infrastructure—less auto dependency</a:t>
            </a:r>
          </a:p>
          <a:p>
            <a:pPr marL="0" indent="0">
              <a:spcAft>
                <a:spcPts val="180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latin typeface="Aparajita"/>
                <a:ea typeface="Aparajita"/>
                <a:cs typeface="Aparajita"/>
              </a:rPr>
              <a:t/>
            </a:r>
            <a:br>
              <a:rPr lang="en-US" smtClean="0">
                <a:latin typeface="Aparajita"/>
                <a:ea typeface="Aparajita"/>
                <a:cs typeface="Aparajita"/>
              </a:rPr>
            </a:br>
            <a:r>
              <a:rPr lang="en-US" smtClean="0">
                <a:latin typeface="Aparajita"/>
                <a:ea typeface="Aparajita"/>
                <a:cs typeface="Aparajita"/>
              </a:rPr>
              <a:t>Downtown Core Land Use Policies (cont.) </a:t>
            </a:r>
            <a:br>
              <a:rPr lang="en-US" smtClean="0">
                <a:latin typeface="Aparajita"/>
                <a:ea typeface="Aparajita"/>
                <a:cs typeface="Aparajita"/>
              </a:rPr>
            </a:br>
            <a:endParaRPr lang="en-US" smtClean="0">
              <a:latin typeface="Aparajita"/>
              <a:ea typeface="Aparajita"/>
              <a:cs typeface="Aparajita"/>
            </a:endParaRPr>
          </a:p>
        </p:txBody>
      </p:sp>
      <p:sp>
        <p:nvSpPr>
          <p:cNvPr id="3" name="Content Placeholder 2"/>
          <p:cNvSpPr>
            <a:spLocks noGrp="1"/>
          </p:cNvSpPr>
          <p:nvPr>
            <p:ph idx="1"/>
          </p:nvPr>
        </p:nvSpPr>
        <p:spPr/>
        <p:txBody>
          <a:bodyPr/>
          <a:lstStyle/>
          <a:p>
            <a:pPr>
              <a:spcAft>
                <a:spcPts val="1800"/>
              </a:spcAft>
              <a:buFont typeface="Courier New" pitchFamily="49" charset="0"/>
              <a:buChar char="o"/>
              <a:defRPr/>
            </a:pPr>
            <a:r>
              <a:rPr lang="en-US" dirty="0"/>
              <a:t>Transit station in Downtown</a:t>
            </a:r>
          </a:p>
          <a:p>
            <a:pPr>
              <a:spcAft>
                <a:spcPts val="1800"/>
              </a:spcAft>
              <a:buFont typeface="Courier New" pitchFamily="49" charset="0"/>
              <a:buChar char="o"/>
              <a:defRPr/>
            </a:pPr>
            <a:r>
              <a:rPr lang="en-US" dirty="0" smtClean="0"/>
              <a:t>Appropriate </a:t>
            </a:r>
            <a:r>
              <a:rPr lang="en-US" dirty="0"/>
              <a:t>uses in Downtown and adequate Open </a:t>
            </a:r>
            <a:r>
              <a:rPr lang="en-US" dirty="0" smtClean="0"/>
              <a:t>Space</a:t>
            </a:r>
          </a:p>
          <a:p>
            <a:pPr>
              <a:spcAft>
                <a:spcPts val="1800"/>
              </a:spcAft>
              <a:buFont typeface="Courier New" pitchFamily="49" charset="0"/>
              <a:buChar char="o"/>
              <a:defRPr/>
            </a:pPr>
            <a:r>
              <a:rPr lang="en-US" dirty="0" smtClean="0"/>
              <a:t>Maintain </a:t>
            </a:r>
            <a:r>
              <a:rPr lang="en-US" dirty="0"/>
              <a:t>existing alleys</a:t>
            </a:r>
          </a:p>
          <a:p>
            <a:pPr>
              <a:spcAft>
                <a:spcPts val="1800"/>
              </a:spcAft>
              <a:buFont typeface="Courier New" pitchFamily="49" charset="0"/>
              <a:buChar char="o"/>
              <a:defRPr/>
            </a:pPr>
            <a:r>
              <a:rPr lang="en-US" dirty="0" smtClean="0"/>
              <a:t>Highway 79 re-alignment—re-analyze once final alignment is approved</a:t>
            </a:r>
          </a:p>
          <a:p>
            <a:pPr marL="457200" indent="-457200">
              <a:spcAft>
                <a:spcPts val="1800"/>
              </a:spcAft>
              <a:buFont typeface="Wingdings" pitchFamily="2" charset="2"/>
              <a:buChar char="q"/>
              <a:defRPr/>
            </a:pPr>
            <a:endParaRPr lang="en-US" dirty="0" smtClean="0"/>
          </a:p>
          <a:p>
            <a:pPr marL="0" indent="0">
              <a:spcAft>
                <a:spcPts val="180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p:cNvSpPr>
          <p:nvPr>
            <p:ph type="title" idx="4294967295"/>
          </p:nvPr>
        </p:nvSpPr>
        <p:spPr>
          <a:xfrm>
            <a:off x="457200" y="457200"/>
            <a:ext cx="8229600" cy="1143000"/>
          </a:xfrm>
        </p:spPr>
        <p:txBody>
          <a:bodyPr/>
          <a:lstStyle/>
          <a:p>
            <a:r>
              <a:rPr lang="en-US" smtClean="0">
                <a:latin typeface="Aparajita"/>
                <a:ea typeface="Aparajita"/>
                <a:cs typeface="Aparajita"/>
              </a:rPr>
              <a:t>Winchester Land Use Goal</a:t>
            </a:r>
            <a:br>
              <a:rPr lang="en-US" smtClean="0">
                <a:latin typeface="Aparajita"/>
                <a:ea typeface="Aparajita"/>
                <a:cs typeface="Aparajita"/>
              </a:rPr>
            </a:br>
            <a:r>
              <a:rPr lang="en-US" smtClean="0">
                <a:latin typeface="Aparajita"/>
                <a:ea typeface="Aparajita"/>
                <a:cs typeface="Aparajita"/>
              </a:rPr>
              <a:t>(outside of Downtown Core) </a:t>
            </a:r>
            <a:endParaRPr lang="en-US" sz="4000" smtClean="0">
              <a:latin typeface="Aparajita"/>
              <a:ea typeface="Aparajita"/>
              <a:cs typeface="Aparajita"/>
            </a:endParaRPr>
          </a:p>
        </p:txBody>
      </p:sp>
      <p:sp>
        <p:nvSpPr>
          <p:cNvPr id="22530" name="Content Placeholder 2"/>
          <p:cNvSpPr>
            <a:spLocks noGrp="1"/>
          </p:cNvSpPr>
          <p:nvPr>
            <p:ph type="body" idx="1"/>
          </p:nvPr>
        </p:nvSpPr>
        <p:spPr/>
        <p:txBody>
          <a:bodyPr/>
          <a:lstStyle/>
          <a:p>
            <a:pPr marL="119062" indent="0">
              <a:spcAft>
                <a:spcPts val="1800"/>
              </a:spcAft>
              <a:buFont typeface="Arial" charset="0"/>
              <a:buNone/>
              <a:tabLst>
                <a:tab pos="635000" algn="l"/>
              </a:tabLst>
              <a:defRPr/>
            </a:pPr>
            <a:endParaRPr lang="en-US" sz="3600" dirty="0" smtClean="0"/>
          </a:p>
          <a:p>
            <a:pPr marL="119062" indent="0" algn="just">
              <a:spcAft>
                <a:spcPts val="1800"/>
              </a:spcAft>
              <a:buFont typeface="Arial" charset="0"/>
              <a:buNone/>
              <a:tabLst>
                <a:tab pos="635000" algn="l"/>
              </a:tabLst>
              <a:defRPr/>
            </a:pPr>
            <a:r>
              <a:rPr lang="en-US" sz="4000" i="1" dirty="0">
                <a:latin typeface="Aparajita" pitchFamily="34" charset="0"/>
                <a:cs typeface="Aparajita" pitchFamily="34" charset="0"/>
              </a:rPr>
              <a:t>Ensure a balance of residential, office, commercial, retail, industrial, recreational land uses and public facilities uses that will support the successful, long term build out of the community of Winchester. </a:t>
            </a:r>
          </a:p>
          <a:p>
            <a:pPr marL="119062" indent="0">
              <a:spcAft>
                <a:spcPts val="1800"/>
              </a:spcAft>
              <a:buFont typeface="Arial" charset="0"/>
              <a:buNone/>
              <a:tabLst>
                <a:tab pos="635000" algn="l"/>
              </a:tabLst>
              <a:defRPr/>
            </a:pPr>
            <a:endParaRPr lang="en-US" sz="3600" dirty="0" smtClean="0"/>
          </a:p>
          <a:p>
            <a:pPr marL="685800" indent="-566738">
              <a:spcAft>
                <a:spcPts val="1800"/>
              </a:spcAft>
              <a:buFont typeface="Wingdings" pitchFamily="2" charset="2"/>
              <a:buChar char="q"/>
              <a:tabLst>
                <a:tab pos="635000" algn="l"/>
              </a:tabLst>
              <a:defRPr/>
            </a:pPr>
            <a:endParaRPr lang="en-US" sz="3600" dirty="0"/>
          </a:p>
          <a:p>
            <a:pPr marL="463550" indent="-344488">
              <a:buFont typeface="Arial" charset="0"/>
              <a:buNone/>
              <a:tabLst>
                <a:tab pos="628650" algn="l"/>
              </a:tabLst>
              <a:defRPr/>
            </a:pPr>
            <a:endParaRPr lang="en-US" dirty="0" smtClean="0"/>
          </a:p>
        </p:txBody>
      </p:sp>
      <p:sp>
        <p:nvSpPr>
          <p:cNvPr id="23555" name="Rectangle 3"/>
          <p:cNvSpPr>
            <a:spLocks noChangeArrowheads="1"/>
          </p:cNvSpPr>
          <p:nvPr/>
        </p:nvSpPr>
        <p:spPr bwMode="auto">
          <a:xfrm>
            <a:off x="2286000" y="2967038"/>
            <a:ext cx="4572000" cy="369887"/>
          </a:xfrm>
          <a:prstGeom prst="rect">
            <a:avLst/>
          </a:prstGeom>
          <a:noFill/>
          <a:ln w="9525">
            <a:noFill/>
            <a:miter lim="800000"/>
            <a:headEnd/>
            <a:tailEnd/>
          </a:ln>
        </p:spPr>
        <p:txBody>
          <a:bodyPr>
            <a:spAutoFit/>
          </a:bodyPr>
          <a:lstStyle/>
          <a:p>
            <a:pPr marL="812800" indent="-812800"/>
            <a:endParaRPr lang="en-US" b="1" i="1">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latin typeface="Aparajita"/>
                <a:ea typeface="Aparajita"/>
                <a:cs typeface="Aparajita"/>
              </a:rPr>
              <a:t/>
            </a:r>
            <a:br>
              <a:rPr lang="en-US" smtClean="0">
                <a:latin typeface="Aparajita"/>
                <a:ea typeface="Aparajita"/>
                <a:cs typeface="Aparajita"/>
              </a:rPr>
            </a:br>
            <a:r>
              <a:rPr lang="en-US" smtClean="0">
                <a:latin typeface="Aparajita"/>
                <a:ea typeface="Aparajita"/>
                <a:cs typeface="Aparajita"/>
              </a:rPr>
              <a:t>Winchester Land Use Policies </a:t>
            </a:r>
            <a:r>
              <a:rPr lang="en-US" sz="3600" smtClean="0">
                <a:latin typeface="Aparajita"/>
                <a:ea typeface="Aparajita"/>
                <a:cs typeface="Aparajita"/>
              </a:rPr>
              <a:t/>
            </a:r>
            <a:br>
              <a:rPr lang="en-US" sz="3600" smtClean="0">
                <a:latin typeface="Aparajita"/>
                <a:ea typeface="Aparajita"/>
                <a:cs typeface="Aparajita"/>
              </a:rPr>
            </a:br>
            <a:r>
              <a:rPr lang="en-US" sz="3600" smtClean="0">
                <a:latin typeface="Aparajita"/>
                <a:ea typeface="Aparajita"/>
                <a:cs typeface="Aparajita"/>
              </a:rPr>
              <a:t>(outside of Downtown Core) </a:t>
            </a:r>
            <a:br>
              <a:rPr lang="en-US" sz="3600" smtClean="0">
                <a:latin typeface="Aparajita"/>
                <a:ea typeface="Aparajita"/>
                <a:cs typeface="Aparajita"/>
              </a:rPr>
            </a:br>
            <a:endParaRPr lang="en-US" sz="3600" smtClean="0"/>
          </a:p>
        </p:txBody>
      </p:sp>
      <p:sp>
        <p:nvSpPr>
          <p:cNvPr id="23554" name="Content Placeholder 2"/>
          <p:cNvSpPr>
            <a:spLocks noGrp="1"/>
          </p:cNvSpPr>
          <p:nvPr>
            <p:ph idx="1"/>
          </p:nvPr>
        </p:nvSpPr>
        <p:spPr>
          <a:xfrm>
            <a:off x="457200" y="1828800"/>
            <a:ext cx="8153400" cy="4525963"/>
          </a:xfrm>
        </p:spPr>
        <p:txBody>
          <a:bodyPr/>
          <a:lstStyle/>
          <a:p>
            <a:pPr marL="457200" indent="-457200">
              <a:spcAft>
                <a:spcPts val="1800"/>
              </a:spcAft>
              <a:buFont typeface="Wingdings" pitchFamily="2" charset="2"/>
              <a:buChar char="q"/>
              <a:defRPr/>
            </a:pPr>
            <a:endParaRPr lang="en-US" dirty="0" smtClean="0"/>
          </a:p>
          <a:p>
            <a:pPr marL="457200" indent="-457200">
              <a:spcAft>
                <a:spcPts val="1800"/>
              </a:spcAft>
              <a:buFont typeface="Wingdings" pitchFamily="2" charset="2"/>
              <a:buChar char="q"/>
              <a:defRPr/>
            </a:pPr>
            <a:r>
              <a:rPr lang="en-US" dirty="0" smtClean="0"/>
              <a:t>Balance </a:t>
            </a:r>
            <a:r>
              <a:rPr lang="en-US" dirty="0"/>
              <a:t>of land uses </a:t>
            </a:r>
            <a:r>
              <a:rPr lang="en-US" dirty="0" smtClean="0"/>
              <a:t> </a:t>
            </a:r>
            <a:endParaRPr lang="en-US" sz="2000" dirty="0" smtClean="0"/>
          </a:p>
          <a:p>
            <a:pPr marL="457200" indent="-457200">
              <a:spcAft>
                <a:spcPts val="1800"/>
              </a:spcAft>
              <a:buFont typeface="Wingdings" pitchFamily="2" charset="2"/>
              <a:buChar char="q"/>
              <a:defRPr/>
            </a:pPr>
            <a:r>
              <a:rPr lang="en-US" dirty="0" smtClean="0"/>
              <a:t>Public utilities in place prior to development</a:t>
            </a:r>
            <a:endParaRPr lang="en-US" sz="2000" dirty="0" smtClean="0"/>
          </a:p>
          <a:p>
            <a:pPr marL="457200" indent="-457200">
              <a:spcAft>
                <a:spcPts val="1800"/>
              </a:spcAft>
              <a:buFont typeface="Wingdings" pitchFamily="2" charset="2"/>
              <a:buChar char="q"/>
              <a:defRPr/>
            </a:pPr>
            <a:r>
              <a:rPr lang="en-US" dirty="0" smtClean="0"/>
              <a:t>Develop standards for legal, non-conforming uses as a result of Land Use Study</a:t>
            </a:r>
          </a:p>
          <a:p>
            <a:pPr marL="457200" indent="-457200">
              <a:buFont typeface="Arial" charset="0"/>
              <a:buNone/>
              <a:defRPr/>
            </a:pPr>
            <a:endParaRPr lang="en-US" dirty="0" smtClean="0"/>
          </a:p>
          <a:p>
            <a:pPr>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latin typeface="Aparajita"/>
                <a:ea typeface="Aparajita"/>
                <a:cs typeface="Aparajita"/>
              </a:rPr>
              <a:t>Winchester Land Use Policies (cont.)</a:t>
            </a:r>
            <a:r>
              <a:rPr lang="en-US" sz="3600" smtClean="0">
                <a:latin typeface="Aparajita"/>
                <a:ea typeface="Aparajita"/>
                <a:cs typeface="Aparajita"/>
              </a:rPr>
              <a:t/>
            </a:r>
            <a:br>
              <a:rPr lang="en-US" sz="3600" smtClean="0">
                <a:latin typeface="Aparajita"/>
                <a:ea typeface="Aparajita"/>
                <a:cs typeface="Aparajita"/>
              </a:rPr>
            </a:br>
            <a:r>
              <a:rPr lang="en-US" sz="3600" smtClean="0">
                <a:latin typeface="Aparajita"/>
                <a:ea typeface="Aparajita"/>
                <a:cs typeface="Aparajita"/>
              </a:rPr>
              <a:t>(outside of Downtown Core) </a:t>
            </a:r>
            <a:endParaRPr lang="en-US" smtClean="0"/>
          </a:p>
        </p:txBody>
      </p:sp>
      <p:sp>
        <p:nvSpPr>
          <p:cNvPr id="3" name="Content Placeholder 2"/>
          <p:cNvSpPr>
            <a:spLocks noGrp="1"/>
          </p:cNvSpPr>
          <p:nvPr>
            <p:ph idx="1"/>
          </p:nvPr>
        </p:nvSpPr>
        <p:spPr/>
        <p:txBody>
          <a:bodyPr/>
          <a:lstStyle/>
          <a:p>
            <a:pPr marL="0" indent="0">
              <a:buFont typeface="Arial" charset="0"/>
              <a:buNone/>
              <a:defRPr/>
            </a:pPr>
            <a:endParaRPr lang="en-US" sz="1400" dirty="0" smtClean="0"/>
          </a:p>
          <a:p>
            <a:pPr marL="457200" indent="-457200">
              <a:buFont typeface="Wingdings" pitchFamily="2" charset="2"/>
              <a:buChar char="q"/>
              <a:defRPr/>
            </a:pPr>
            <a:r>
              <a:rPr lang="en-US" sz="2800" dirty="0" smtClean="0"/>
              <a:t>Develop communities to be connected through multi-modal transportation systems</a:t>
            </a:r>
          </a:p>
          <a:p>
            <a:pPr marL="457200" indent="-457200">
              <a:buFont typeface="Wingdings" pitchFamily="2" charset="2"/>
              <a:buChar char="q"/>
              <a:defRPr/>
            </a:pPr>
            <a:endParaRPr lang="en-US" sz="1400" dirty="0" smtClean="0"/>
          </a:p>
          <a:p>
            <a:pPr marL="457200" indent="-457200">
              <a:buFont typeface="Wingdings" pitchFamily="2" charset="2"/>
              <a:buChar char="q"/>
              <a:defRPr/>
            </a:pPr>
            <a:r>
              <a:rPr lang="en-US" sz="2800" dirty="0" smtClean="0"/>
              <a:t>Regional commercial and retail near freeways or major arterials</a:t>
            </a:r>
          </a:p>
          <a:p>
            <a:pPr marL="457200" indent="-457200">
              <a:buFont typeface="Wingdings" pitchFamily="2" charset="2"/>
              <a:buChar char="q"/>
              <a:defRPr/>
            </a:pPr>
            <a:endParaRPr lang="en-US" sz="1400" dirty="0" smtClean="0"/>
          </a:p>
          <a:p>
            <a:pPr marL="457200" indent="-457200">
              <a:buFont typeface="Wingdings" pitchFamily="2" charset="2"/>
              <a:buChar char="q"/>
              <a:defRPr/>
            </a:pPr>
            <a:r>
              <a:rPr lang="en-US" sz="2800" dirty="0" smtClean="0"/>
              <a:t>Residential near community and regional centers &amp; employment hubs—reduce commute times</a:t>
            </a:r>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a:p>
            <a:pPr marL="457200" indent="-457200">
              <a:buFont typeface="Wingdings" pitchFamily="2" charset="2"/>
              <a:buChar char="q"/>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4211</TotalTime>
  <Words>660</Words>
  <Application>Microsoft Office PowerPoint</Application>
  <PresentationFormat>On-screen Show (4:3)</PresentationFormat>
  <Paragraphs>132</Paragraphs>
  <Slides>22</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22</vt:i4>
      </vt:variant>
    </vt:vector>
  </HeadingPairs>
  <TitlesOfParts>
    <vt:vector size="29" baseType="lpstr">
      <vt:lpstr>Arial</vt:lpstr>
      <vt:lpstr>Calibri</vt:lpstr>
      <vt:lpstr>Wingdings</vt:lpstr>
      <vt:lpstr>Aparajita</vt:lpstr>
      <vt:lpstr>Courier New</vt:lpstr>
      <vt:lpstr>Bookman Old Style</vt:lpstr>
      <vt:lpstr>Office Theme</vt:lpstr>
      <vt:lpstr>Land Use Study for the Community of Winchester July 9, 2012</vt:lpstr>
      <vt:lpstr>WELCOME</vt:lpstr>
      <vt:lpstr>Goals, Objectives and Policies for:</vt:lpstr>
      <vt:lpstr>Land Use</vt:lpstr>
      <vt:lpstr>Downtown Core Land Use Policies :</vt:lpstr>
      <vt:lpstr> Downtown Core Land Use Policies (cont.)  </vt:lpstr>
      <vt:lpstr>Winchester Land Use Goal (outside of Downtown Core) </vt:lpstr>
      <vt:lpstr> Winchester Land Use Policies  (outside of Downtown Core)  </vt:lpstr>
      <vt:lpstr>Winchester Land Use Policies (cont.) (outside of Downtown Core) </vt:lpstr>
      <vt:lpstr>Community Design Goal</vt:lpstr>
      <vt:lpstr>Community Design Policies </vt:lpstr>
      <vt:lpstr>Community Design Policies (cont.) </vt:lpstr>
      <vt:lpstr>Circulation Goal</vt:lpstr>
      <vt:lpstr>Circulation Policies </vt:lpstr>
      <vt:lpstr>Circulation Policies (cont.) </vt:lpstr>
      <vt:lpstr>Circulation Policies (cont.) </vt:lpstr>
      <vt:lpstr> Multi-Purpose Open Space and Recreation Goal</vt:lpstr>
      <vt:lpstr>Multi-Purpose Open Space and Recreation Policies </vt:lpstr>
      <vt:lpstr>Multi-Purpose Open Space and Recreation Policies (cont.)</vt:lpstr>
      <vt:lpstr> Sustainability Goal</vt:lpstr>
      <vt:lpstr> Sustainability Policies </vt:lpstr>
      <vt:lpstr> Sustainability Policies (cont.)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 Specific Plan?</dc:title>
  <dc:creator>Jared</dc:creator>
  <cp:lastModifiedBy>Anders Consulting Inc.</cp:lastModifiedBy>
  <cp:revision>272</cp:revision>
  <dcterms:created xsi:type="dcterms:W3CDTF">2007-09-06T23:39:48Z</dcterms:created>
  <dcterms:modified xsi:type="dcterms:W3CDTF">2012-07-09T20:22:16Z</dcterms:modified>
</cp:coreProperties>
</file>