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handoutMasterIdLst>
    <p:handoutMasterId r:id="rId30"/>
  </p:handoutMasterIdLst>
  <p:sldIdLst>
    <p:sldId id="635" r:id="rId2"/>
    <p:sldId id="657" r:id="rId3"/>
    <p:sldId id="652" r:id="rId4"/>
    <p:sldId id="530" r:id="rId5"/>
    <p:sldId id="654" r:id="rId6"/>
    <p:sldId id="655" r:id="rId7"/>
    <p:sldId id="656" r:id="rId8"/>
    <p:sldId id="542" r:id="rId9"/>
    <p:sldId id="650" r:id="rId10"/>
    <p:sldId id="623" r:id="rId11"/>
    <p:sldId id="567" r:id="rId12"/>
    <p:sldId id="639" r:id="rId13"/>
    <p:sldId id="641" r:id="rId14"/>
    <p:sldId id="653" r:id="rId15"/>
    <p:sldId id="638" r:id="rId16"/>
    <p:sldId id="610" r:id="rId17"/>
    <p:sldId id="550" r:id="rId18"/>
    <p:sldId id="618" r:id="rId19"/>
    <p:sldId id="629" r:id="rId20"/>
    <p:sldId id="651" r:id="rId21"/>
    <p:sldId id="643" r:id="rId22"/>
    <p:sldId id="648" r:id="rId23"/>
    <p:sldId id="649" r:id="rId24"/>
    <p:sldId id="644" r:id="rId25"/>
    <p:sldId id="645" r:id="rId26"/>
    <p:sldId id="646" r:id="rId27"/>
    <p:sldId id="647"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hley, Jason" initials="U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CCCC00"/>
    <a:srgbClr val="2EA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4230" autoAdjust="0"/>
  </p:normalViewPr>
  <p:slideViewPr>
    <p:cSldViewPr>
      <p:cViewPr varScale="1">
        <p:scale>
          <a:sx n="98" d="100"/>
          <a:sy n="98" d="100"/>
        </p:scale>
        <p:origin x="-1044" y="-102"/>
      </p:cViewPr>
      <p:guideLst>
        <p:guide orient="horz" pos="2160"/>
        <p:guide pos="2880"/>
      </p:guideLst>
    </p:cSldViewPr>
  </p:slideViewPr>
  <p:outlineViewPr>
    <p:cViewPr>
      <p:scale>
        <a:sx n="33" d="100"/>
        <a:sy n="33" d="100"/>
      </p:scale>
      <p:origin x="0" y="-64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oleObject" Target="Book1" TargetMode="Externa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454016267768512E-2"/>
          <c:y val="0.10177481005968352"/>
          <c:w val="0.94229515864972324"/>
          <c:h val="0.83891239181733412"/>
        </c:manualLayout>
      </c:layout>
      <c:barChart>
        <c:barDir val="col"/>
        <c:grouping val="clustered"/>
        <c:varyColors val="0"/>
        <c:ser>
          <c:idx val="0"/>
          <c:order val="0"/>
          <c:tx>
            <c:strRef>
              <c:f>Sheet1!$F$7</c:f>
              <c:strCache>
                <c:ptCount val="1"/>
                <c:pt idx="0">
                  <c:v>Rainfall</c:v>
                </c:pt>
              </c:strCache>
            </c:strRef>
          </c:tx>
          <c:spPr>
            <a:solidFill>
              <a:schemeClr val="accent1"/>
            </a:solidFill>
            <a:ln>
              <a:noFill/>
            </a:ln>
            <a:effectLst/>
          </c:spPr>
          <c:invertIfNegative val="0"/>
          <c:dPt>
            <c:idx val="1"/>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1-E235-4CB5-A41E-20A73286A082}"/>
              </c:ext>
            </c:extLst>
          </c:dPt>
          <c:dPt>
            <c:idx val="2"/>
            <c:invertIfNegative val="0"/>
            <c:bubble3D val="0"/>
            <c:spPr>
              <a:solidFill>
                <a:schemeClr val="accent1"/>
              </a:solidFill>
              <a:ln>
                <a:solidFill>
                  <a:schemeClr val="accent1"/>
                </a:solidFill>
              </a:ln>
              <a:effectLst/>
            </c:spPr>
            <c:extLst xmlns:c16r2="http://schemas.microsoft.com/office/drawing/2015/06/chart">
              <c:ext xmlns:c16="http://schemas.microsoft.com/office/drawing/2014/chart" uri="{C3380CC4-5D6E-409C-BE32-E72D297353CC}">
                <c16:uniqueId val="{00000003-E235-4CB5-A41E-20A73286A082}"/>
              </c:ext>
            </c:extLst>
          </c:dPt>
          <c:dPt>
            <c:idx val="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E235-4CB5-A41E-20A73286A082}"/>
              </c:ext>
            </c:extLst>
          </c:dPt>
          <c:dPt>
            <c:idx val="7"/>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7-E235-4CB5-A41E-20A73286A082}"/>
              </c:ext>
            </c:extLst>
          </c:dPt>
          <c:dPt>
            <c:idx val="12"/>
            <c:invertIfNegative val="0"/>
            <c:bubble3D val="0"/>
            <c:spPr>
              <a:solidFill>
                <a:srgbClr val="FF0000"/>
              </a:solidFill>
              <a:ln>
                <a:noFill/>
              </a:ln>
              <a:effectLst/>
            </c:spPr>
            <c:extLst xmlns:c16r2="http://schemas.microsoft.com/office/drawing/2015/06/chart">
              <c:ext xmlns:c16="http://schemas.microsoft.com/office/drawing/2014/chart" uri="{C3380CC4-5D6E-409C-BE32-E72D297353CC}">
                <c16:uniqueId val="{00000009-E235-4CB5-A41E-20A73286A082}"/>
              </c:ext>
            </c:extLst>
          </c:dPt>
          <c:dPt>
            <c:idx val="14"/>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B-E235-4CB5-A41E-20A73286A082}"/>
              </c:ext>
            </c:extLst>
          </c:dPt>
          <c:dPt>
            <c:idx val="16"/>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D-E235-4CB5-A41E-20A73286A082}"/>
              </c:ext>
            </c:extLst>
          </c:dPt>
          <c:cat>
            <c:numRef>
              <c:f>Sheet1!$E$8:$E$32</c:f>
              <c:numCache>
                <c:formatCode>General</c:formatCode>
                <c:ptCount val="25"/>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numCache>
            </c:numRef>
          </c:cat>
          <c:val>
            <c:numRef>
              <c:f>Sheet1!$F$8:$F$32</c:f>
              <c:numCache>
                <c:formatCode>General</c:formatCode>
                <c:ptCount val="25"/>
                <c:pt idx="0">
                  <c:v>14.04</c:v>
                </c:pt>
                <c:pt idx="1">
                  <c:v>17.55</c:v>
                </c:pt>
                <c:pt idx="2">
                  <c:v>30.62</c:v>
                </c:pt>
                <c:pt idx="3">
                  <c:v>10.039999999999999</c:v>
                </c:pt>
                <c:pt idx="4">
                  <c:v>21.76</c:v>
                </c:pt>
                <c:pt idx="5">
                  <c:v>9.14</c:v>
                </c:pt>
                <c:pt idx="6">
                  <c:v>9.76</c:v>
                </c:pt>
                <c:pt idx="7">
                  <c:v>25.38</c:v>
                </c:pt>
                <c:pt idx="8">
                  <c:v>8.09</c:v>
                </c:pt>
                <c:pt idx="9">
                  <c:v>8.42</c:v>
                </c:pt>
                <c:pt idx="10">
                  <c:v>8.94</c:v>
                </c:pt>
                <c:pt idx="11">
                  <c:v>3.85</c:v>
                </c:pt>
                <c:pt idx="12">
                  <c:v>13.65</c:v>
                </c:pt>
                <c:pt idx="13">
                  <c:v>7.62</c:v>
                </c:pt>
                <c:pt idx="14">
                  <c:v>24</c:v>
                </c:pt>
                <c:pt idx="15">
                  <c:v>10.79</c:v>
                </c:pt>
                <c:pt idx="16">
                  <c:v>3.37</c:v>
                </c:pt>
                <c:pt idx="17">
                  <c:v>11.44</c:v>
                </c:pt>
                <c:pt idx="18">
                  <c:v>8.74</c:v>
                </c:pt>
                <c:pt idx="19">
                  <c:v>11.48</c:v>
                </c:pt>
                <c:pt idx="20">
                  <c:v>17.07</c:v>
                </c:pt>
                <c:pt idx="21">
                  <c:v>8.5500000000000007</c:v>
                </c:pt>
                <c:pt idx="22">
                  <c:v>6.33</c:v>
                </c:pt>
                <c:pt idx="23">
                  <c:v>6.32</c:v>
                </c:pt>
                <c:pt idx="24">
                  <c:v>8.7899999999999991</c:v>
                </c:pt>
              </c:numCache>
            </c:numRef>
          </c:val>
          <c:extLst xmlns:c16r2="http://schemas.microsoft.com/office/drawing/2015/06/chart">
            <c:ext xmlns:c16="http://schemas.microsoft.com/office/drawing/2014/chart" uri="{C3380CC4-5D6E-409C-BE32-E72D297353CC}">
              <c16:uniqueId val="{0000000E-E235-4CB5-A41E-20A73286A082}"/>
            </c:ext>
          </c:extLst>
        </c:ser>
        <c:dLbls>
          <c:showLegendKey val="0"/>
          <c:showVal val="0"/>
          <c:showCatName val="0"/>
          <c:showSerName val="0"/>
          <c:showPercent val="0"/>
          <c:showBubbleSize val="0"/>
        </c:dLbls>
        <c:gapWidth val="219"/>
        <c:overlap val="-27"/>
        <c:axId val="79549568"/>
        <c:axId val="79551104"/>
      </c:barChart>
      <c:catAx>
        <c:axId val="7954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51104"/>
        <c:crosses val="autoZero"/>
        <c:auto val="1"/>
        <c:lblAlgn val="ctr"/>
        <c:lblOffset val="100"/>
        <c:noMultiLvlLbl val="0"/>
      </c:catAx>
      <c:valAx>
        <c:axId val="7955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49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5-10-06T17:24:27.861" idx="1">
    <p:pos x="10" y="10"/>
    <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0.0802</cdr:x>
      <cdr:y>0.07821</cdr:y>
    </cdr:from>
    <cdr:to>
      <cdr:x>0.12019</cdr:x>
      <cdr:y>0.50333</cdr:y>
    </cdr:to>
    <cdr:sp macro="" textlink="">
      <cdr:nvSpPr>
        <cdr:cNvPr id="2" name="TextBox 8"/>
        <cdr:cNvSpPr txBox="1"/>
      </cdr:nvSpPr>
      <cdr:spPr>
        <a:xfrm xmlns:a="http://schemas.openxmlformats.org/drawingml/2006/main" rot="16200000">
          <a:off x="-239197" y="1228161"/>
          <a:ext cx="2020635" cy="3077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Cambria" panose="02040503050406030204" pitchFamily="18" charset="0"/>
            </a:rPr>
            <a:t>M</a:t>
          </a:r>
          <a:r>
            <a:rPr lang="en-US" sz="1400" dirty="0" smtClean="0">
              <a:latin typeface="Cambria" panose="02040503050406030204" pitchFamily="18" charset="0"/>
            </a:rPr>
            <a:t>oderate</a:t>
          </a:r>
          <a:endParaRPr lang="en-US" sz="1400" dirty="0">
            <a:latin typeface="Cambria" panose="020405030504060302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D8C73A23-C7F8-4C33-A050-C17F26FA7324}" type="datetimeFigureOut">
              <a:rPr lang="en-US" smtClean="0"/>
              <a:t>11/12/2015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BE28AABC-C953-46FB-9427-D85219692519}" type="slidenum">
              <a:rPr lang="en-US" smtClean="0"/>
              <a:t>‹#›</a:t>
            </a:fld>
            <a:endParaRPr lang="en-US"/>
          </a:p>
        </p:txBody>
      </p:sp>
    </p:spTree>
    <p:extLst>
      <p:ext uri="{BB962C8B-B14F-4D97-AF65-F5344CB8AC3E}">
        <p14:creationId xmlns:p14="http://schemas.microsoft.com/office/powerpoint/2010/main" val="575007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4520F2AD-9A74-476A-9E13-C13DC5D9AA2C}" type="datetimeFigureOut">
              <a:rPr lang="en-US" smtClean="0"/>
              <a:pPr/>
              <a:t>11/12/2015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6" tIns="46588" rIns="93176"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6" tIns="46588" rIns="93176" bIns="46588" rtlCol="0" anchor="b"/>
          <a:lstStyle>
            <a:lvl1pPr algn="r">
              <a:defRPr sz="1200"/>
            </a:lvl1pPr>
          </a:lstStyle>
          <a:p>
            <a:fld id="{F298D54E-D57C-4857-BC2D-F9A98408FEC2}" type="slidenum">
              <a:rPr lang="en-US" smtClean="0"/>
              <a:pPr/>
              <a:t>‹#›</a:t>
            </a:fld>
            <a:endParaRPr lang="en-US"/>
          </a:p>
        </p:txBody>
      </p:sp>
    </p:spTree>
    <p:extLst>
      <p:ext uri="{BB962C8B-B14F-4D97-AF65-F5344CB8AC3E}">
        <p14:creationId xmlns:p14="http://schemas.microsoft.com/office/powerpoint/2010/main" val="413062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1</a:t>
            </a:fld>
            <a:endParaRPr lang="en-US"/>
          </a:p>
        </p:txBody>
      </p:sp>
    </p:spTree>
    <p:extLst>
      <p:ext uri="{BB962C8B-B14F-4D97-AF65-F5344CB8AC3E}">
        <p14:creationId xmlns:p14="http://schemas.microsoft.com/office/powerpoint/2010/main" val="109670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 </a:t>
            </a:r>
            <a:r>
              <a:rPr lang="en-US" dirty="0" err="1" smtClean="0"/>
              <a:t>nino</a:t>
            </a:r>
            <a:r>
              <a:rPr lang="en-US" dirty="0" smtClean="0"/>
              <a:t> doesn’t necessarily</a:t>
            </a:r>
            <a:r>
              <a:rPr lang="en-US" baseline="0" dirty="0" smtClean="0"/>
              <a:t> mean torrential flooding either.  It typically means more storms – say 20 one inch rainfall events instead of 10.  </a:t>
            </a:r>
          </a:p>
          <a:p>
            <a:endParaRPr lang="en-US" baseline="0" dirty="0" smtClean="0"/>
          </a:p>
          <a:p>
            <a:r>
              <a:rPr lang="en-US" baseline="0" dirty="0" smtClean="0"/>
              <a:t>El Nino also tends to extend the wet season.  The wet season typically ends around march,  El Nino winter rains can extend into </a:t>
            </a:r>
            <a:r>
              <a:rPr lang="en-US" baseline="0" dirty="0" err="1" smtClean="0"/>
              <a:t>june</a:t>
            </a:r>
            <a:r>
              <a:rPr lang="en-US" baseline="0" dirty="0" smtClean="0"/>
              <a:t>.</a:t>
            </a:r>
          </a:p>
          <a:p>
            <a:endParaRPr lang="en-US" baseline="0" dirty="0" smtClean="0"/>
          </a:p>
          <a:p>
            <a:r>
              <a:rPr lang="en-US" baseline="0" dirty="0" smtClean="0"/>
              <a:t>El Nino starts to cause problems when storms come back to back like they did in February 1998.  Otherwise, it was just more or less wet all the time.</a:t>
            </a:r>
          </a:p>
          <a:p>
            <a:endParaRPr lang="en-US" baseline="0" dirty="0" smtClean="0"/>
          </a:p>
          <a:p>
            <a:r>
              <a:rPr lang="en-US" baseline="0" dirty="0" smtClean="0"/>
              <a:t>We should also note that Riverside has been sheltered from the worst of El Nino, for example in February 1998 we received 11” of rain.  Santa Barbara received 22”. </a:t>
            </a:r>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10</a:t>
            </a:fld>
            <a:endParaRPr lang="en-US"/>
          </a:p>
        </p:txBody>
      </p:sp>
    </p:spTree>
    <p:extLst>
      <p:ext uri="{BB962C8B-B14F-4D97-AF65-F5344CB8AC3E}">
        <p14:creationId xmlns:p14="http://schemas.microsoft.com/office/powerpoint/2010/main" val="119807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another phenomenon</a:t>
            </a:r>
            <a:r>
              <a:rPr lang="en-US" baseline="0" dirty="0" smtClean="0"/>
              <a:t> called atmospheric river. Also known as pineapple express.  This produces intense, flood inducing storms like the Dec 2010 storms. These can happen at any time – including el </a:t>
            </a:r>
            <a:r>
              <a:rPr lang="en-US" baseline="0" dirty="0" err="1" smtClean="0"/>
              <a:t>nino</a:t>
            </a:r>
            <a:r>
              <a:rPr lang="en-US" baseline="0" dirty="0" smtClean="0"/>
              <a:t> years.  </a:t>
            </a:r>
          </a:p>
          <a:p>
            <a:endParaRPr lang="en-US" baseline="0" dirty="0" smtClean="0"/>
          </a:p>
          <a:p>
            <a:r>
              <a:rPr lang="en-US" baseline="0" dirty="0" smtClean="0"/>
              <a:t>The Dec 2010 river led to some of the most significant flooding we had seen in years.  50 year old dams spilled for the first time (Sycamore) in their history.  The District is always watching for these events as well.</a:t>
            </a:r>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11</a:t>
            </a:fld>
            <a:endParaRPr lang="en-US"/>
          </a:p>
        </p:txBody>
      </p:sp>
    </p:spTree>
    <p:extLst>
      <p:ext uri="{BB962C8B-B14F-4D97-AF65-F5344CB8AC3E}">
        <p14:creationId xmlns:p14="http://schemas.microsoft.com/office/powerpoint/2010/main" val="597060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is doing</a:t>
            </a:r>
            <a:r>
              <a:rPr lang="en-US" baseline="0" dirty="0" smtClean="0"/>
              <a:t> a lot to prepare</a:t>
            </a:r>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12</a:t>
            </a:fld>
            <a:endParaRPr lang="en-US"/>
          </a:p>
        </p:txBody>
      </p:sp>
    </p:spTree>
    <p:extLst>
      <p:ext uri="{BB962C8B-B14F-4D97-AF65-F5344CB8AC3E}">
        <p14:creationId xmlns:p14="http://schemas.microsoft.com/office/powerpoint/2010/main" val="2444825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you may have flooding problems.  Consider</a:t>
            </a:r>
            <a:r>
              <a:rPr lang="en-US" baseline="0" dirty="0" smtClean="0"/>
              <a:t> purchasing flood insurance. IF you don’t live in a floodplain, it can be less than $400 a year.  Flood damage can easily exceed tens of thousands of dollars.  Standard homeowners insurance does not cover flooding.</a:t>
            </a:r>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13</a:t>
            </a:fld>
            <a:endParaRPr lang="en-US"/>
          </a:p>
        </p:txBody>
      </p:sp>
    </p:spTree>
    <p:extLst>
      <p:ext uri="{BB962C8B-B14F-4D97-AF65-F5344CB8AC3E}">
        <p14:creationId xmlns:p14="http://schemas.microsoft.com/office/powerpoint/2010/main" val="135840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14</a:t>
            </a:fld>
            <a:endParaRPr lang="en-US"/>
          </a:p>
        </p:txBody>
      </p:sp>
    </p:spTree>
    <p:extLst>
      <p:ext uri="{BB962C8B-B14F-4D97-AF65-F5344CB8AC3E}">
        <p14:creationId xmlns:p14="http://schemas.microsoft.com/office/powerpoint/2010/main" val="143050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would</a:t>
            </a:r>
            <a:r>
              <a:rPr lang="en-US" baseline="0" dirty="0" smtClean="0"/>
              <a:t> now like to introduce XXX from TLMA</a:t>
            </a:r>
            <a:endParaRPr lang="en-US"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15</a:t>
            </a:fld>
            <a:endParaRPr lang="en-US"/>
          </a:p>
        </p:txBody>
      </p:sp>
    </p:spTree>
    <p:extLst>
      <p:ext uri="{BB962C8B-B14F-4D97-AF65-F5344CB8AC3E}">
        <p14:creationId xmlns:p14="http://schemas.microsoft.com/office/powerpoint/2010/main" val="379390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el </a:t>
            </a:r>
            <a:r>
              <a:rPr lang="en-US" dirty="0" err="1" smtClean="0"/>
              <a:t>nino</a:t>
            </a:r>
            <a:r>
              <a:rPr lang="en-US" dirty="0" smtClean="0"/>
              <a:t> impacts</a:t>
            </a:r>
            <a:r>
              <a:rPr lang="en-US" baseline="0" dirty="0" smtClean="0"/>
              <a:t> are preventable.  (give some examples of common problems)</a:t>
            </a:r>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16</a:t>
            </a:fld>
            <a:endParaRPr lang="en-US"/>
          </a:p>
        </p:txBody>
      </p:sp>
    </p:spTree>
    <p:extLst>
      <p:ext uri="{BB962C8B-B14F-4D97-AF65-F5344CB8AC3E}">
        <p14:creationId xmlns:p14="http://schemas.microsoft.com/office/powerpoint/2010/main" val="747824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provides a checklist of things that you can do</a:t>
            </a:r>
            <a:r>
              <a:rPr lang="en-US" baseline="0" dirty="0" smtClean="0"/>
              <a:t> to inspect your property and prepare it for the wet season.  A copy of the presentation is available in the back, and it contains this checklist.</a:t>
            </a:r>
            <a:endParaRPr lang="en-US"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17</a:t>
            </a:fld>
            <a:endParaRPr lang="en-US"/>
          </a:p>
        </p:txBody>
      </p:sp>
    </p:spTree>
    <p:extLst>
      <p:ext uri="{BB962C8B-B14F-4D97-AF65-F5344CB8AC3E}">
        <p14:creationId xmlns:p14="http://schemas.microsoft.com/office/powerpoint/2010/main" val="1505001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a:t>
            </a:r>
            <a:r>
              <a:rPr lang="en-US" baseline="0" dirty="0" smtClean="0"/>
              <a:t> drainages clear is critical to effectively managing floods.  The County has formed a task force to look for properties in our unincorporated communities that may cause or contribute to flooding due to blocked or overgrown drainage courses.  </a:t>
            </a:r>
          </a:p>
          <a:p>
            <a:endParaRPr lang="en-US" baseline="0" dirty="0" smtClean="0"/>
          </a:p>
          <a:p>
            <a:r>
              <a:rPr lang="en-US" baseline="0" dirty="0" smtClean="0"/>
              <a:t>The Task Force is also available to help residents with advice and guidance with regard to how to properly clear and maintain those drainages.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18</a:t>
            </a:fld>
            <a:endParaRPr lang="en-US"/>
          </a:p>
        </p:txBody>
      </p:sp>
    </p:spTree>
    <p:extLst>
      <p:ext uri="{BB962C8B-B14F-4D97-AF65-F5344CB8AC3E}">
        <p14:creationId xmlns:p14="http://schemas.microsoft.com/office/powerpoint/2010/main" val="246338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particularly important because some drainages are regulated by state and federal environmental law, if property owners try to grade or fill those drainages, they can violate those laws. This task force can help keep property owners on the right side of the law.</a:t>
            </a:r>
            <a:endParaRPr lang="en-US"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19</a:t>
            </a:fld>
            <a:endParaRPr lang="en-US"/>
          </a:p>
        </p:txBody>
      </p:sp>
    </p:spTree>
    <p:extLst>
      <p:ext uri="{BB962C8B-B14F-4D97-AF65-F5344CB8AC3E}">
        <p14:creationId xmlns:p14="http://schemas.microsoft.com/office/powerpoint/2010/main" val="288573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responsible for</a:t>
            </a:r>
            <a:r>
              <a:rPr lang="en-US" baseline="0" dirty="0" smtClean="0"/>
              <a:t> flood protection – We all are… FCD manage regional facilities that protect whole communities; cities and County handle interior drainage </a:t>
            </a:r>
            <a:r>
              <a:rPr lang="en-US" baseline="0" dirty="0" err="1" smtClean="0"/>
              <a:t>infrastruction</a:t>
            </a:r>
            <a:r>
              <a:rPr lang="en-US" baseline="0" dirty="0" smtClean="0"/>
              <a:t> serving tracts and roads; however most stream miles are actually in private ownership; particularly in rural areas.  It is incumbent upon those property owners with stream courses to keep them clean and clear of debris so that they don’t cause flooding on their own property or on their neighbors.</a:t>
            </a:r>
          </a:p>
          <a:p>
            <a:endParaRPr lang="en-US" baseline="0" dirty="0" smtClean="0"/>
          </a:p>
          <a:p>
            <a:r>
              <a:rPr lang="en-US" baseline="0" dirty="0" smtClean="0"/>
              <a:t>So we all have a roll, and the purpose of this presentation is to talk about how we can work together to protect our communities from El Nino related storms.</a:t>
            </a:r>
          </a:p>
        </p:txBody>
      </p:sp>
      <p:sp>
        <p:nvSpPr>
          <p:cNvPr id="4" name="Slide Number Placeholder 3"/>
          <p:cNvSpPr>
            <a:spLocks noGrp="1"/>
          </p:cNvSpPr>
          <p:nvPr>
            <p:ph type="sldNum" sz="quarter" idx="10"/>
          </p:nvPr>
        </p:nvSpPr>
        <p:spPr/>
        <p:txBody>
          <a:bodyPr/>
          <a:lstStyle/>
          <a:p>
            <a:fld id="{F298D54E-D57C-4857-BC2D-F9A98408FEC2}" type="slidenum">
              <a:rPr lang="en-US" smtClean="0"/>
              <a:pPr/>
              <a:t>2</a:t>
            </a:fld>
            <a:endParaRPr lang="en-US"/>
          </a:p>
        </p:txBody>
      </p:sp>
    </p:spTree>
    <p:extLst>
      <p:ext uri="{BB962C8B-B14F-4D97-AF65-F5344CB8AC3E}">
        <p14:creationId xmlns:p14="http://schemas.microsoft.com/office/powerpoint/2010/main" val="278642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think you will have flooding problems.  Buy sand</a:t>
            </a:r>
            <a:r>
              <a:rPr lang="en-US" baseline="0" dirty="0" smtClean="0"/>
              <a:t> bags in advance.  Also, keep in mind that the primary purpose of sand bagging your residence is to protect your home – to prevent water from seeping in your front door or garage door. </a:t>
            </a:r>
          </a:p>
          <a:p>
            <a:endParaRPr lang="en-US" baseline="0" dirty="0" smtClean="0"/>
          </a:p>
          <a:p>
            <a:r>
              <a:rPr lang="en-US" baseline="0" dirty="0" smtClean="0"/>
              <a:t>In an emergency, the fire department will have limited supplies of sand bags to provide residents.</a:t>
            </a:r>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20</a:t>
            </a:fld>
            <a:endParaRPr lang="en-US"/>
          </a:p>
        </p:txBody>
      </p:sp>
    </p:spTree>
    <p:extLst>
      <p:ext uri="{BB962C8B-B14F-4D97-AF65-F5344CB8AC3E}">
        <p14:creationId xmlns:p14="http://schemas.microsoft.com/office/powerpoint/2010/main" val="2786164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now like to introduce xxx from EMD</a:t>
            </a:r>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21</a:t>
            </a:fld>
            <a:endParaRPr lang="en-US"/>
          </a:p>
        </p:txBody>
      </p:sp>
    </p:spTree>
    <p:extLst>
      <p:ext uri="{BB962C8B-B14F-4D97-AF65-F5344CB8AC3E}">
        <p14:creationId xmlns:p14="http://schemas.microsoft.com/office/powerpoint/2010/main" val="1492781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22</a:t>
            </a:fld>
            <a:endParaRPr lang="en-US"/>
          </a:p>
        </p:txBody>
      </p:sp>
    </p:spTree>
    <p:extLst>
      <p:ext uri="{BB962C8B-B14F-4D97-AF65-F5344CB8AC3E}">
        <p14:creationId xmlns:p14="http://schemas.microsoft.com/office/powerpoint/2010/main" val="2341012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23</a:t>
            </a:fld>
            <a:endParaRPr lang="en-US"/>
          </a:p>
        </p:txBody>
      </p:sp>
    </p:spTree>
    <p:extLst>
      <p:ext uri="{BB962C8B-B14F-4D97-AF65-F5344CB8AC3E}">
        <p14:creationId xmlns:p14="http://schemas.microsoft.com/office/powerpoint/2010/main" val="173849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24</a:t>
            </a:fld>
            <a:endParaRPr lang="en-US"/>
          </a:p>
        </p:txBody>
      </p:sp>
    </p:spTree>
    <p:extLst>
      <p:ext uri="{BB962C8B-B14F-4D97-AF65-F5344CB8AC3E}">
        <p14:creationId xmlns:p14="http://schemas.microsoft.com/office/powerpoint/2010/main" val="269062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25</a:t>
            </a:fld>
            <a:endParaRPr lang="en-US"/>
          </a:p>
        </p:txBody>
      </p:sp>
    </p:spTree>
    <p:extLst>
      <p:ext uri="{BB962C8B-B14F-4D97-AF65-F5344CB8AC3E}">
        <p14:creationId xmlns:p14="http://schemas.microsoft.com/office/powerpoint/2010/main" val="1631131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26</a:t>
            </a:fld>
            <a:endParaRPr lang="en-US"/>
          </a:p>
        </p:txBody>
      </p:sp>
    </p:spTree>
    <p:extLst>
      <p:ext uri="{BB962C8B-B14F-4D97-AF65-F5344CB8AC3E}">
        <p14:creationId xmlns:p14="http://schemas.microsoft.com/office/powerpoint/2010/main" val="428194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27</a:t>
            </a:fld>
            <a:endParaRPr lang="en-US"/>
          </a:p>
        </p:txBody>
      </p:sp>
    </p:spTree>
    <p:extLst>
      <p:ext uri="{BB962C8B-B14F-4D97-AF65-F5344CB8AC3E}">
        <p14:creationId xmlns:p14="http://schemas.microsoft.com/office/powerpoint/2010/main" val="46198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lead off with a bit of background about El</a:t>
            </a:r>
            <a:r>
              <a:rPr lang="en-US" baseline="0" dirty="0" smtClean="0"/>
              <a:t> Nino and the District’s presentation.</a:t>
            </a:r>
          </a:p>
          <a:p>
            <a:endParaRPr lang="en-US" baseline="0" dirty="0" smtClean="0"/>
          </a:p>
          <a:p>
            <a:r>
              <a:rPr lang="en-US" baseline="0" dirty="0" smtClean="0"/>
              <a:t>TLMA will then cover some steps you can take to protect your property from flooding;</a:t>
            </a:r>
          </a:p>
          <a:p>
            <a:endParaRPr lang="en-US" baseline="0" dirty="0" smtClean="0"/>
          </a:p>
          <a:p>
            <a:r>
              <a:rPr lang="en-US" baseline="0" dirty="0" smtClean="0"/>
              <a:t>EMD will close with a discussion about steps you can take to protect your family. </a:t>
            </a:r>
            <a:endParaRPr lang="en-US"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3</a:t>
            </a:fld>
            <a:endParaRPr lang="en-US"/>
          </a:p>
        </p:txBody>
      </p:sp>
    </p:spTree>
    <p:extLst>
      <p:ext uri="{BB962C8B-B14F-4D97-AF65-F5344CB8AC3E}">
        <p14:creationId xmlns:p14="http://schemas.microsoft.com/office/powerpoint/2010/main" val="159592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r>
              <a:rPr lang="en-US" baseline="0" dirty="0" smtClean="0"/>
              <a:t> </a:t>
            </a:r>
          </a:p>
          <a:p>
            <a:r>
              <a:rPr lang="en-US" baseline="0" dirty="0" smtClean="0"/>
              <a:t> So what exactly is Godzilla el </a:t>
            </a:r>
            <a:r>
              <a:rPr lang="en-US" baseline="0" dirty="0" err="1" smtClean="0"/>
              <a:t>nino</a:t>
            </a:r>
            <a:endParaRPr lang="en-US" dirty="0"/>
          </a:p>
        </p:txBody>
      </p:sp>
      <p:sp>
        <p:nvSpPr>
          <p:cNvPr id="4" name="Slide Number Placeholder 3"/>
          <p:cNvSpPr>
            <a:spLocks noGrp="1"/>
          </p:cNvSpPr>
          <p:nvPr>
            <p:ph type="sldNum" sz="quarter" idx="10"/>
          </p:nvPr>
        </p:nvSpPr>
        <p:spPr/>
        <p:txBody>
          <a:bodyPr/>
          <a:lstStyle/>
          <a:p>
            <a:fld id="{80054D82-1D97-46B1-878E-B73E6260C1E8}" type="slidenum">
              <a:rPr lang="en-US" smtClean="0"/>
              <a:t>4</a:t>
            </a:fld>
            <a:endParaRPr lang="en-US"/>
          </a:p>
        </p:txBody>
      </p:sp>
    </p:spTree>
    <p:extLst>
      <p:ext uri="{BB962C8B-B14F-4D97-AF65-F5344CB8AC3E}">
        <p14:creationId xmlns:p14="http://schemas.microsoft.com/office/powerpoint/2010/main" val="102841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 </a:t>
            </a:r>
            <a:r>
              <a:rPr lang="en-US" dirty="0" err="1" smtClean="0"/>
              <a:t>nino</a:t>
            </a:r>
            <a:r>
              <a:rPr lang="en-US" dirty="0" smtClean="0"/>
              <a:t> is</a:t>
            </a:r>
            <a:r>
              <a:rPr lang="en-US" baseline="0" dirty="0" smtClean="0"/>
              <a:t> a name for a condition where the pacific ocean becomes warmer than normal along the equator. </a:t>
            </a:r>
            <a:endParaRPr lang="en-US"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5</a:t>
            </a:fld>
            <a:endParaRPr lang="en-US"/>
          </a:p>
        </p:txBody>
      </p:sp>
    </p:spTree>
    <p:extLst>
      <p:ext uri="{BB962C8B-B14F-4D97-AF65-F5344CB8AC3E}">
        <p14:creationId xmlns:p14="http://schemas.microsoft.com/office/powerpoint/2010/main" val="2755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warm</a:t>
            </a:r>
            <a:r>
              <a:rPr lang="en-US" baseline="0" dirty="0" smtClean="0"/>
              <a:t>ing </a:t>
            </a:r>
            <a:r>
              <a:rPr lang="en-US" dirty="0" smtClean="0"/>
              <a:t>leads</a:t>
            </a:r>
            <a:r>
              <a:rPr lang="en-US" baseline="0" dirty="0" smtClean="0"/>
              <a:t> to changes in the weather patterns, that ultimately causes the jet stream to dip south; typically over southern California.</a:t>
            </a:r>
          </a:p>
          <a:p>
            <a:endParaRPr lang="en-US" baseline="0" dirty="0" smtClean="0"/>
          </a:p>
          <a:p>
            <a:r>
              <a:rPr lang="en-US" baseline="0" dirty="0" smtClean="0"/>
              <a:t>The storm track tends to follow the jet stream.  This is why we tend to have wetter winters during el </a:t>
            </a:r>
            <a:r>
              <a:rPr lang="en-US" baseline="0" dirty="0" err="1" smtClean="0"/>
              <a:t>nino</a:t>
            </a:r>
            <a:r>
              <a:rPr lang="en-US" baseline="0" dirty="0" smtClean="0"/>
              <a:t>.  </a:t>
            </a:r>
          </a:p>
          <a:p>
            <a:endParaRPr lang="en-US" baseline="0" dirty="0" smtClean="0"/>
          </a:p>
          <a:p>
            <a:r>
              <a:rPr lang="en-US" baseline="0" dirty="0" smtClean="0"/>
              <a:t>El Nino is a global phenomenon, so it has other impacts in other places; - but for us it typically means wetter winters.</a:t>
            </a:r>
            <a:endParaRPr lang="en-US" dirty="0" smtClean="0"/>
          </a:p>
          <a:p>
            <a:endParaRPr lang="en-US" dirty="0"/>
          </a:p>
        </p:txBody>
      </p:sp>
      <p:sp>
        <p:nvSpPr>
          <p:cNvPr id="4" name="Slide Number Placeholder 3"/>
          <p:cNvSpPr>
            <a:spLocks noGrp="1"/>
          </p:cNvSpPr>
          <p:nvPr>
            <p:ph type="sldNum" sz="quarter" idx="10"/>
          </p:nvPr>
        </p:nvSpPr>
        <p:spPr/>
        <p:txBody>
          <a:bodyPr/>
          <a:lstStyle/>
          <a:p>
            <a:fld id="{45E293F1-851B-4586-863E-1021E91EE4C7}" type="slidenum">
              <a:rPr lang="en-US" smtClean="0"/>
              <a:t>6</a:t>
            </a:fld>
            <a:endParaRPr lang="en-US"/>
          </a:p>
        </p:txBody>
      </p:sp>
    </p:spTree>
    <p:extLst>
      <p:ext uri="{BB962C8B-B14F-4D97-AF65-F5344CB8AC3E}">
        <p14:creationId xmlns:p14="http://schemas.microsoft.com/office/powerpoint/2010/main" val="249488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is</a:t>
            </a:r>
            <a:r>
              <a:rPr lang="en-US" baseline="0" dirty="0" smtClean="0"/>
              <a:t> excited because the warming pattern in the pacific is very similar to the 97/98 el </a:t>
            </a:r>
            <a:r>
              <a:rPr lang="en-US" baseline="0" dirty="0" err="1" smtClean="0"/>
              <a:t>nino</a:t>
            </a:r>
            <a:r>
              <a:rPr lang="en-US" baseline="0" dirty="0" smtClean="0"/>
              <a:t>.   That el </a:t>
            </a:r>
            <a:r>
              <a:rPr lang="en-US" baseline="0" dirty="0" err="1" smtClean="0"/>
              <a:t>nino</a:t>
            </a:r>
            <a:r>
              <a:rPr lang="en-US" baseline="0" dirty="0" smtClean="0"/>
              <a:t> caused over $300 million in damage in southern California; including 30 million in Riverside County.</a:t>
            </a:r>
          </a:p>
          <a:p>
            <a:endParaRPr lang="en-US" baseline="0" dirty="0" smtClean="0"/>
          </a:p>
          <a:p>
            <a:r>
              <a:rPr lang="en-US" baseline="0" dirty="0" smtClean="0"/>
              <a:t>The forecasters are predicting a similar outcome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7</a:t>
            </a:fld>
            <a:endParaRPr lang="en-US"/>
          </a:p>
        </p:txBody>
      </p:sp>
    </p:spTree>
    <p:extLst>
      <p:ext uri="{BB962C8B-B14F-4D97-AF65-F5344CB8AC3E}">
        <p14:creationId xmlns:p14="http://schemas.microsoft.com/office/powerpoint/2010/main" val="3269595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we should note that El</a:t>
            </a:r>
            <a:r>
              <a:rPr lang="en-US" baseline="0" dirty="0" smtClean="0"/>
              <a:t> Nino is just a better predictor of wet years.  It doesn’t necessarily mean record setting wet years, or wet years in excess of other years.  In the last 25 years we have had 3 major wet years, one of which was an el </a:t>
            </a:r>
            <a:r>
              <a:rPr lang="en-US" baseline="0" dirty="0" err="1" smtClean="0"/>
              <a:t>nino</a:t>
            </a:r>
            <a:r>
              <a:rPr lang="en-US" baseline="0" dirty="0" smtClean="0"/>
              <a:t>. It ranked in the middle of the three.  The important thing regarding el Nino is that it gives us fair warning that this winter could be very wet.</a:t>
            </a:r>
            <a:endParaRPr lang="en-US" dirty="0" smtClean="0"/>
          </a:p>
          <a:p>
            <a:endParaRPr lang="en-US" dirty="0" smtClean="0"/>
          </a:p>
          <a:p>
            <a:r>
              <a:rPr lang="en-US" dirty="0" smtClean="0"/>
              <a:t>WET Years</a:t>
            </a:r>
            <a:r>
              <a:rPr lang="en-US" baseline="0" dirty="0" smtClean="0"/>
              <a:t> 1922 (25”), 1937 (25”), 1952 (20”), 1969 (18”), 1978 (28”), 1980 (22”)</a:t>
            </a:r>
            <a:endParaRPr lang="en-US" dirty="0"/>
          </a:p>
        </p:txBody>
      </p:sp>
      <p:sp>
        <p:nvSpPr>
          <p:cNvPr id="4" name="Slide Number Placeholder 3"/>
          <p:cNvSpPr>
            <a:spLocks noGrp="1"/>
          </p:cNvSpPr>
          <p:nvPr>
            <p:ph type="sldNum" sz="quarter" idx="10"/>
          </p:nvPr>
        </p:nvSpPr>
        <p:spPr/>
        <p:txBody>
          <a:bodyPr/>
          <a:lstStyle/>
          <a:p>
            <a:fld id="{F298D54E-D57C-4857-BC2D-F9A98408FEC2}" type="slidenum">
              <a:rPr lang="en-US" smtClean="0"/>
              <a:pPr/>
              <a:t>8</a:t>
            </a:fld>
            <a:endParaRPr lang="en-US"/>
          </a:p>
        </p:txBody>
      </p:sp>
    </p:spTree>
    <p:extLst>
      <p:ext uri="{BB962C8B-B14F-4D97-AF65-F5344CB8AC3E}">
        <p14:creationId xmlns:p14="http://schemas.microsoft.com/office/powerpoint/2010/main" val="121358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98D54E-D57C-4857-BC2D-F9A98408FEC2}" type="slidenum">
              <a:rPr lang="en-US" smtClean="0"/>
              <a:pPr/>
              <a:t>9</a:t>
            </a:fld>
            <a:endParaRPr lang="en-US"/>
          </a:p>
        </p:txBody>
      </p:sp>
    </p:spTree>
    <p:extLst>
      <p:ext uri="{BB962C8B-B14F-4D97-AF65-F5344CB8AC3E}">
        <p14:creationId xmlns:p14="http://schemas.microsoft.com/office/powerpoint/2010/main" val="393271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4188F1B1-5C49-403B-A7C9-406510AE2783}" type="slidenum">
              <a:rPr lang="en-US" altLang="en-US" smtClean="0">
                <a:solidFill>
                  <a:srgbClr val="DBF5F9">
                    <a:shade val="90000"/>
                  </a:srgbClr>
                </a:solidFill>
              </a:rPr>
              <a:pPr/>
              <a:t>‹#›</a:t>
            </a:fld>
            <a:endParaRPr lang="en-US" altLang="en-US" dirty="0">
              <a:solidFill>
                <a:srgbClr val="DBF5F9">
                  <a:shade val="90000"/>
                </a:srgbClr>
              </a:solidFill>
            </a:endParaRPr>
          </a:p>
        </p:txBody>
      </p:sp>
    </p:spTree>
    <p:extLst>
      <p:ext uri="{BB962C8B-B14F-4D97-AF65-F5344CB8AC3E}">
        <p14:creationId xmlns:p14="http://schemas.microsoft.com/office/powerpoint/2010/main" val="19952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838A01D1-5DAD-4208-957D-995B07645302}"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244249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E0F7047F-9B27-4EA9-985C-3E7C15E95DD7}"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31177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1FC9DD15-D1DF-4EAD-BE8C-7E2760D2C941}"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72835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18C6B3AE-DCB7-40CE-BA8C-8A6F58F6AD9C}" type="slidenum">
              <a:rPr lang="en-US" altLang="en-US" smtClean="0">
                <a:solidFill>
                  <a:srgbClr val="DBF5F9">
                    <a:shade val="90000"/>
                  </a:srgbClr>
                </a:solidFill>
              </a:rPr>
              <a:pPr/>
              <a:t>‹#›</a:t>
            </a:fld>
            <a:endParaRPr lang="en-US" altLang="en-US" dirty="0">
              <a:solidFill>
                <a:srgbClr val="DBF5F9">
                  <a:shade val="90000"/>
                </a:srgbClr>
              </a:solidFill>
            </a:endParaRPr>
          </a:p>
        </p:txBody>
      </p:sp>
    </p:spTree>
    <p:extLst>
      <p:ext uri="{BB962C8B-B14F-4D97-AF65-F5344CB8AC3E}">
        <p14:creationId xmlns:p14="http://schemas.microsoft.com/office/powerpoint/2010/main" val="3845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A4877337-B303-47AE-9E14-587A07606E7D}"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912761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lt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3AA6D15F-AE5A-4CC9-B1B6-2B2A227AF28B}"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92921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lt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87965C7A-99A7-4204-9019-80F96A09137C}"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418260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lt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A9E64184-4836-468F-B55F-357D8269C0C9}"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385787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4F3925-8676-4D82-85D3-1FA7C545C07E}"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141465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EE0DD08D-C753-45EF-B478-9BE1A390DEA2}" type="slidenum">
              <a:rPr lang="en-US" altLang="en-US" smtClean="0">
                <a:solidFill>
                  <a:srgbClr val="04617B">
                    <a:shade val="90000"/>
                  </a:srgbClr>
                </a:solidFill>
              </a:rPr>
              <a:pPr/>
              <a:t>‹#›</a:t>
            </a:fld>
            <a:endParaRPr lang="en-US" altLang="en-US" dirty="0">
              <a:solidFill>
                <a:srgbClr val="04617B">
                  <a:shade val="90000"/>
                </a:srgbClr>
              </a:solidFill>
            </a:endParaRPr>
          </a:p>
        </p:txBody>
      </p:sp>
    </p:spTree>
    <p:extLst>
      <p:ext uri="{BB962C8B-B14F-4D97-AF65-F5344CB8AC3E}">
        <p14:creationId xmlns:p14="http://schemas.microsoft.com/office/powerpoint/2010/main" val="3629365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080F1CC-CCC0-4E9B-8120-13B5449BF5CB}" type="datetimeFigureOut">
              <a:rPr lang="en-US" smtClean="0">
                <a:solidFill>
                  <a:srgbClr val="8BAA00">
                    <a:lumMod val="75000"/>
                  </a:srgbClr>
                </a:solidFill>
              </a:rPr>
              <a:pPr/>
              <a:t>11/12/2015</a:t>
            </a:fld>
            <a:endParaRPr lang="en-US">
              <a:solidFill>
                <a:srgbClr val="8BAA00">
                  <a:lumMod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8BAA00">
                  <a:lumMod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E8913CA-0DC3-4E88-A5B8-68B610D4A099}" type="slidenum">
              <a:rPr lang="en-US" smtClean="0">
                <a:solidFill>
                  <a:srgbClr val="8BAA00">
                    <a:lumMod val="75000"/>
                  </a:srgbClr>
                </a:solidFill>
              </a:rPr>
              <a:pPr/>
              <a:t>‹#›</a:t>
            </a:fld>
            <a:endParaRPr lang="en-US">
              <a:solidFill>
                <a:srgbClr val="8BAA00">
                  <a:lumMod val="75000"/>
                </a:srgbClr>
              </a:solidFill>
            </a:endParaRPr>
          </a:p>
        </p:txBody>
      </p:sp>
    </p:spTree>
    <p:extLst>
      <p:ext uri="{BB962C8B-B14F-4D97-AF65-F5344CB8AC3E}">
        <p14:creationId xmlns:p14="http://schemas.microsoft.com/office/powerpoint/2010/main" val="22997234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rivcoready.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www.rivcoready.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noaa.gov/" TargetMode="External"/><Relationship Id="rId3" Type="http://schemas.openxmlformats.org/officeDocument/2006/relationships/hyperlink" Target="http://www.rivcoready.org/" TargetMode="External"/><Relationship Id="rId7" Type="http://schemas.openxmlformats.org/officeDocument/2006/relationships/hyperlink" Target="http://www.fema.gov/" TargetMode="External"/><Relationship Id="rId12"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caloes.ca.gov/" TargetMode="External"/><Relationship Id="rId11" Type="http://schemas.openxmlformats.org/officeDocument/2006/relationships/hyperlink" Target="http://www.dot.ca.gov/" TargetMode="External"/><Relationship Id="rId5" Type="http://schemas.openxmlformats.org/officeDocument/2006/relationships/hyperlink" Target="http://www.redcross.org/" TargetMode="External"/><Relationship Id="rId10" Type="http://schemas.openxmlformats.org/officeDocument/2006/relationships/hyperlink" Target="http://www.riversidesheriff.org/" TargetMode="External"/><Relationship Id="rId4" Type="http://schemas.openxmlformats.org/officeDocument/2006/relationships/hyperlink" Target="http://www.rcflood.org/" TargetMode="External"/><Relationship Id="rId9" Type="http://schemas.openxmlformats.org/officeDocument/2006/relationships/hyperlink" Target="http://www.rvcfire.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553" b="20249"/>
          <a:stretch/>
        </p:blipFill>
        <p:spPr>
          <a:xfrm>
            <a:off x="-47625" y="1951104"/>
            <a:ext cx="9220200" cy="4876802"/>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800" y="142875"/>
            <a:ext cx="2336800" cy="1752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4800600"/>
            <a:ext cx="1752600" cy="1664166"/>
          </a:xfrm>
          <a:prstGeom prst="rect">
            <a:avLst/>
          </a:prstGeom>
        </p:spPr>
      </p:pic>
      <p:sp>
        <p:nvSpPr>
          <p:cNvPr id="9" name="Rectangle 8"/>
          <p:cNvSpPr/>
          <p:nvPr/>
        </p:nvSpPr>
        <p:spPr>
          <a:xfrm>
            <a:off x="670703" y="2438400"/>
            <a:ext cx="8058616" cy="707886"/>
          </a:xfrm>
          <a:prstGeom prst="rect">
            <a:avLst/>
          </a:prstGeom>
        </p:spPr>
        <p:txBody>
          <a:bodyPr wrap="none">
            <a:spAutoFit/>
          </a:bodyPr>
          <a:lstStyle/>
          <a:p>
            <a:pPr algn="ctr"/>
            <a:r>
              <a:rPr lang="en-US" sz="4000" u="sng" dirty="0" smtClean="0">
                <a:solidFill>
                  <a:prstClr val="white"/>
                </a:solidFill>
                <a:latin typeface="Cambria" panose="02040503050406030204" pitchFamily="18" charset="0"/>
                <a:ea typeface="+mj-ea"/>
                <a:cs typeface="+mj-cs"/>
              </a:rPr>
              <a:t> El Niño:  Riverside County Prepares</a:t>
            </a:r>
            <a:endParaRPr lang="en-US" sz="1400" u="sng" dirty="0"/>
          </a:p>
        </p:txBody>
      </p:sp>
      <p:sp>
        <p:nvSpPr>
          <p:cNvPr id="11" name="Rectangle 10"/>
          <p:cNvSpPr/>
          <p:nvPr/>
        </p:nvSpPr>
        <p:spPr>
          <a:xfrm>
            <a:off x="1524000" y="3456056"/>
            <a:ext cx="6400800" cy="1538883"/>
          </a:xfrm>
          <a:prstGeom prst="rect">
            <a:avLst/>
          </a:prstGeom>
        </p:spPr>
        <p:txBody>
          <a:bodyPr wrap="square">
            <a:spAutoFit/>
          </a:bodyPr>
          <a:lstStyle/>
          <a:p>
            <a:pPr algn="ctr"/>
            <a:r>
              <a:rPr lang="en-US" sz="4000" dirty="0" smtClean="0">
                <a:solidFill>
                  <a:prstClr val="white"/>
                </a:solidFill>
                <a:latin typeface="Cambria" panose="02040503050406030204" pitchFamily="18" charset="0"/>
                <a:ea typeface="+mj-ea"/>
                <a:cs typeface="+mj-cs"/>
              </a:rPr>
              <a:t>Winchester/Homeland Municipal </a:t>
            </a:r>
            <a:r>
              <a:rPr lang="en-US" sz="4000" dirty="0" smtClean="0">
                <a:solidFill>
                  <a:prstClr val="white"/>
                </a:solidFill>
                <a:latin typeface="Cambria" panose="02040503050406030204" pitchFamily="18" charset="0"/>
                <a:ea typeface="+mj-ea"/>
                <a:cs typeface="+mj-cs"/>
              </a:rPr>
              <a:t>Advisory Council</a:t>
            </a:r>
          </a:p>
          <a:p>
            <a:pPr algn="ctr"/>
            <a:endParaRPr lang="en-US" sz="1400" dirty="0"/>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61925"/>
            <a:ext cx="1733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Golden embossed RCFC logo - Copy - Copy.png"/>
          <p:cNvPicPr>
            <a:picLocks noChangeAspect="1"/>
          </p:cNvPicPr>
          <p:nvPr/>
        </p:nvPicPr>
        <p:blipFill>
          <a:blip r:embed="rId7"/>
          <a:stretch>
            <a:fillRect/>
          </a:stretch>
        </p:blipFill>
        <p:spPr>
          <a:xfrm>
            <a:off x="346276" y="-27890"/>
            <a:ext cx="1977824" cy="2037665"/>
          </a:xfrm>
          <a:prstGeom prst="rect">
            <a:avLst/>
          </a:prstGeom>
        </p:spPr>
      </p:pic>
    </p:spTree>
    <p:extLst>
      <p:ext uri="{BB962C8B-B14F-4D97-AF65-F5344CB8AC3E}">
        <p14:creationId xmlns:p14="http://schemas.microsoft.com/office/powerpoint/2010/main" val="131597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83840"/>
          </a:xfrm>
          <a:ln>
            <a:noFill/>
          </a:ln>
        </p:spPr>
        <p:txBody>
          <a:bodyPr>
            <a:normAutofit/>
          </a:bodyPr>
          <a:lstStyle/>
          <a:p>
            <a:pPr algn="ctr"/>
            <a:r>
              <a:rPr lang="en-US" sz="4000" dirty="0" smtClean="0">
                <a:solidFill>
                  <a:srgbClr val="FF0000"/>
                </a:solidFill>
                <a:latin typeface="Cambria" panose="02040503050406030204" pitchFamily="18" charset="0"/>
              </a:rPr>
              <a:t>1997-1998 Rainfall</a:t>
            </a:r>
            <a:endParaRPr lang="en-US" sz="4000" dirty="0">
              <a:solidFill>
                <a:srgbClr val="FF0000"/>
              </a:solidFill>
              <a:latin typeface="Cambria" panose="02040503050406030204" pitchFamily="18" charset="0"/>
            </a:endParaRPr>
          </a:p>
        </p:txBody>
      </p:sp>
      <p:sp>
        <p:nvSpPr>
          <p:cNvPr id="5" name="Content Placeholder 1"/>
          <p:cNvSpPr>
            <a:spLocks noGrp="1"/>
          </p:cNvSpPr>
          <p:nvPr>
            <p:ph idx="1"/>
          </p:nvPr>
        </p:nvSpPr>
        <p:spPr>
          <a:xfrm>
            <a:off x="2133600" y="5257800"/>
            <a:ext cx="4419600" cy="1371600"/>
          </a:xfrm>
        </p:spPr>
        <p:txBody>
          <a:bodyPr>
            <a:normAutofit/>
          </a:bodyPr>
          <a:lstStyle/>
          <a:p>
            <a:r>
              <a:rPr lang="en-US" sz="2400" dirty="0" smtClean="0">
                <a:latin typeface="Cambria" panose="02040503050406030204" pitchFamily="18" charset="0"/>
              </a:rPr>
              <a:t>Most rain in a day: 		2”</a:t>
            </a:r>
          </a:p>
          <a:p>
            <a:r>
              <a:rPr lang="en-US" sz="2400" dirty="0" smtClean="0">
                <a:latin typeface="Cambria" panose="02040503050406030204" pitchFamily="18" charset="0"/>
              </a:rPr>
              <a:t>Most rain in a month:       11”</a:t>
            </a:r>
          </a:p>
          <a:p>
            <a:r>
              <a:rPr lang="en-US" sz="2400" dirty="0" smtClean="0">
                <a:latin typeface="Cambria" panose="02040503050406030204" pitchFamily="18" charset="0"/>
              </a:rPr>
              <a:t>Total Rainfall:			25”</a:t>
            </a:r>
          </a:p>
        </p:txBody>
      </p:sp>
      <p:pic>
        <p:nvPicPr>
          <p:cNvPr id="8" name="Picture 7"/>
          <p:cNvPicPr>
            <a:picLocks noChangeAspect="1"/>
          </p:cNvPicPr>
          <p:nvPr/>
        </p:nvPicPr>
        <p:blipFill>
          <a:blip r:embed="rId3"/>
          <a:stretch>
            <a:fillRect/>
          </a:stretch>
        </p:blipFill>
        <p:spPr>
          <a:xfrm>
            <a:off x="296159" y="920400"/>
            <a:ext cx="8475482" cy="4337400"/>
          </a:xfrm>
          <a:prstGeom prst="rect">
            <a:avLst/>
          </a:prstGeom>
          <a:ln>
            <a:solidFill>
              <a:schemeClr val="tx1"/>
            </a:solidFill>
          </a:ln>
        </p:spPr>
      </p:pic>
      <p:sp>
        <p:nvSpPr>
          <p:cNvPr id="9" name="Rectangle 8"/>
          <p:cNvSpPr/>
          <p:nvPr/>
        </p:nvSpPr>
        <p:spPr>
          <a:xfrm>
            <a:off x="6840747" y="1465052"/>
            <a:ext cx="1524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41720" y="1436297"/>
            <a:ext cx="1524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69283" y="1620620"/>
            <a:ext cx="1524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75494" y="1565693"/>
            <a:ext cx="1524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04030" y="1691362"/>
            <a:ext cx="1524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7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29962" cy="1325563"/>
          </a:xfrm>
        </p:spPr>
        <p:txBody>
          <a:bodyPr>
            <a:normAutofit/>
          </a:bodyPr>
          <a:lstStyle/>
          <a:p>
            <a:pPr algn="ctr"/>
            <a:r>
              <a:rPr lang="en-US" dirty="0" smtClean="0">
                <a:latin typeface="Cambria" panose="02040503050406030204" pitchFamily="18" charset="0"/>
              </a:rPr>
              <a:t>Atmospheric Rivers also a Concern</a:t>
            </a:r>
            <a:br>
              <a:rPr lang="en-US" dirty="0" smtClean="0">
                <a:latin typeface="Cambria" panose="02040503050406030204" pitchFamily="18" charset="0"/>
              </a:rPr>
            </a:br>
            <a:r>
              <a:rPr lang="en-US" dirty="0" smtClean="0">
                <a:latin typeface="Cambria" panose="02040503050406030204" pitchFamily="18" charset="0"/>
              </a:rPr>
              <a:t>Can Produce Intense </a:t>
            </a:r>
            <a:r>
              <a:rPr lang="en-US" dirty="0">
                <a:latin typeface="Cambria" panose="02040503050406030204" pitchFamily="18" charset="0"/>
              </a:rPr>
              <a:t>S</a:t>
            </a:r>
            <a:r>
              <a:rPr lang="en-US" dirty="0" smtClean="0">
                <a:latin typeface="Cambria" panose="02040503050406030204" pitchFamily="18" charset="0"/>
              </a:rPr>
              <a:t>torms</a:t>
            </a:r>
            <a:endParaRPr lang="en-US" dirty="0">
              <a:latin typeface="Cambria" panose="02040503050406030204" pitchFamily="18" charset="0"/>
            </a:endParaRPr>
          </a:p>
        </p:txBody>
      </p:sp>
      <p:sp>
        <p:nvSpPr>
          <p:cNvPr id="3" name="Content Placeholder 2"/>
          <p:cNvSpPr>
            <a:spLocks noGrp="1"/>
          </p:cNvSpPr>
          <p:nvPr>
            <p:ph idx="1"/>
          </p:nvPr>
        </p:nvSpPr>
        <p:spPr>
          <a:xfrm>
            <a:off x="5831806" y="1524000"/>
            <a:ext cx="2931193" cy="2819400"/>
          </a:xfrm>
        </p:spPr>
        <p:txBody>
          <a:bodyPr>
            <a:normAutofit/>
          </a:bodyPr>
          <a:lstStyle/>
          <a:p>
            <a:r>
              <a:rPr lang="en-US" dirty="0" smtClean="0">
                <a:latin typeface="Cambria" panose="02040503050406030204" pitchFamily="18" charset="0"/>
              </a:rPr>
              <a:t>Riverside – Dec. 2010</a:t>
            </a:r>
          </a:p>
          <a:p>
            <a:pPr lvl="1"/>
            <a:r>
              <a:rPr lang="en-US" dirty="0" smtClean="0">
                <a:latin typeface="Cambria" panose="02040503050406030204" pitchFamily="18" charset="0"/>
              </a:rPr>
              <a:t>1-day –  3.2”</a:t>
            </a:r>
          </a:p>
          <a:p>
            <a:pPr lvl="1"/>
            <a:r>
              <a:rPr lang="en-US" dirty="0" smtClean="0">
                <a:latin typeface="Cambria" panose="02040503050406030204" pitchFamily="18" charset="0"/>
              </a:rPr>
              <a:t>5-day -   7.2”</a:t>
            </a:r>
          </a:p>
          <a:p>
            <a:pPr lvl="1"/>
            <a:endParaRPr lang="en-US" dirty="0">
              <a:latin typeface="Cambria" panose="02040503050406030204" pitchFamily="18" charset="0"/>
            </a:endParaRPr>
          </a:p>
          <a:p>
            <a:pPr lvl="1"/>
            <a:endParaRPr lang="en-US" dirty="0" smtClean="0">
              <a:latin typeface="Cambria" panose="02040503050406030204" pitchFamily="18" charset="0"/>
            </a:endParaRPr>
          </a:p>
          <a:p>
            <a:r>
              <a:rPr lang="en-US" dirty="0" smtClean="0">
                <a:latin typeface="Cambria" panose="02040503050406030204" pitchFamily="18" charset="0"/>
              </a:rPr>
              <a:t>Temecula – Dec. 2010</a:t>
            </a:r>
          </a:p>
          <a:p>
            <a:pPr lvl="1"/>
            <a:r>
              <a:rPr lang="en-US" dirty="0" smtClean="0">
                <a:latin typeface="Cambria" panose="02040503050406030204" pitchFamily="18" charset="0"/>
              </a:rPr>
              <a:t>1-day -   5”</a:t>
            </a:r>
          </a:p>
          <a:p>
            <a:pPr lvl="1"/>
            <a:r>
              <a:rPr lang="en-US" dirty="0" smtClean="0">
                <a:latin typeface="Cambria" panose="02040503050406030204" pitchFamily="18" charset="0"/>
              </a:rPr>
              <a:t>5-day– 12.2”</a:t>
            </a:r>
          </a:p>
          <a:p>
            <a:pPr lvl="1"/>
            <a:endParaRPr lang="en-US" dirty="0"/>
          </a:p>
          <a:p>
            <a:endParaRPr lang="en-US" dirty="0" smtClean="0"/>
          </a:p>
          <a:p>
            <a:endParaRPr lang="en-US" dirty="0" smtClean="0"/>
          </a:p>
          <a:p>
            <a:endParaRPr lang="en-US" dirty="0"/>
          </a:p>
          <a:p>
            <a:endParaRPr lang="en-US" dirty="0"/>
          </a:p>
        </p:txBody>
      </p:sp>
      <p:pic>
        <p:nvPicPr>
          <p:cNvPr id="1026" name="Picture 4" descr="http://www1.ncdc.noaa.gov/pub/data/cmb/images/snow/2010/dec/atmosphericriver_dec20_20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524000"/>
            <a:ext cx="4892950" cy="2628809"/>
          </a:xfrm>
          <a:prstGeom prst="rect">
            <a:avLst/>
          </a:prstGeom>
          <a:ln w="19050">
            <a:solidFill>
              <a:srgbClr val="000000"/>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4916" b="5093"/>
          <a:stretch/>
        </p:blipFill>
        <p:spPr>
          <a:xfrm>
            <a:off x="4876800" y="4606505"/>
            <a:ext cx="2282283" cy="1489495"/>
          </a:xfrm>
          <a:prstGeom prst="rect">
            <a:avLst/>
          </a:prstGeom>
          <a:ln w="19050">
            <a:solidFill>
              <a:schemeClr val="tx1"/>
            </a:solidFill>
          </a:ln>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5378" b="4733"/>
          <a:stretch/>
        </p:blipFill>
        <p:spPr>
          <a:xfrm>
            <a:off x="1581646" y="4524444"/>
            <a:ext cx="2244648" cy="165148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10" name="Content Placeholder 2"/>
          <p:cNvSpPr txBox="1">
            <a:spLocks/>
          </p:cNvSpPr>
          <p:nvPr/>
        </p:nvSpPr>
        <p:spPr>
          <a:xfrm>
            <a:off x="1559344" y="6289624"/>
            <a:ext cx="2266950" cy="340005"/>
          </a:xfrm>
          <a:prstGeom prst="rect">
            <a:avLst/>
          </a:prstGeom>
        </p:spPr>
        <p:txBody>
          <a:bodyPr vert="horz" lIns="91440" tIns="45720" rIns="91440" bIns="45720"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smtClean="0">
                <a:latin typeface="Cambria" panose="02040503050406030204" pitchFamily="18" charset="0"/>
              </a:rPr>
              <a:t>Murrieta Creek</a:t>
            </a:r>
            <a:endParaRPr lang="en-US" dirty="0">
              <a:latin typeface="Cambria" panose="02040503050406030204" pitchFamily="18" charset="0"/>
            </a:endParaRPr>
          </a:p>
        </p:txBody>
      </p:sp>
      <p:sp>
        <p:nvSpPr>
          <p:cNvPr id="11" name="Content Placeholder 2"/>
          <p:cNvSpPr txBox="1">
            <a:spLocks/>
          </p:cNvSpPr>
          <p:nvPr/>
        </p:nvSpPr>
        <p:spPr>
          <a:xfrm>
            <a:off x="4838701" y="6289624"/>
            <a:ext cx="2552699" cy="34000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1600" dirty="0" smtClean="0">
                <a:latin typeface="Cambria" panose="02040503050406030204" pitchFamily="18" charset="0"/>
              </a:rPr>
              <a:t>Mockingbird Canyon Road</a:t>
            </a:r>
            <a:endParaRPr lang="en-US" sz="1600" dirty="0">
              <a:latin typeface="Cambria" panose="02040503050406030204" pitchFamily="18" charset="0"/>
            </a:endParaRPr>
          </a:p>
        </p:txBody>
      </p:sp>
    </p:spTree>
    <p:extLst>
      <p:ext uri="{BB962C8B-B14F-4D97-AF65-F5344CB8AC3E}">
        <p14:creationId xmlns:p14="http://schemas.microsoft.com/office/powerpoint/2010/main" val="3110807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304800" y="1257300"/>
            <a:ext cx="8458200" cy="5600700"/>
          </a:xfrm>
        </p:spPr>
        <p:txBody>
          <a:bodyPr>
            <a:normAutofit fontScale="92500" lnSpcReduction="20000"/>
          </a:bodyPr>
          <a:lstStyle/>
          <a:p>
            <a:pPr marL="3260725" indent="-255588"/>
            <a:r>
              <a:rPr lang="en-US" altLang="en-US" sz="3000" dirty="0" smtClean="0">
                <a:latin typeface="Cambria" panose="02040503050406030204" pitchFamily="18" charset="0"/>
              </a:rPr>
              <a:t>Complete inspection of facilities</a:t>
            </a:r>
          </a:p>
          <a:p>
            <a:pPr marL="3260725" indent="-255588"/>
            <a:endParaRPr lang="en-US" altLang="en-US" sz="3000" dirty="0" smtClean="0">
              <a:latin typeface="Cambria" panose="02040503050406030204" pitchFamily="18" charset="0"/>
            </a:endParaRPr>
          </a:p>
          <a:p>
            <a:pPr marL="3260725" indent="-255588"/>
            <a:r>
              <a:rPr lang="en-US" altLang="en-US" sz="3000" dirty="0">
                <a:latin typeface="Cambria" panose="02040503050406030204" pitchFamily="18" charset="0"/>
              </a:rPr>
              <a:t>Flood-fight training for staff</a:t>
            </a:r>
          </a:p>
          <a:p>
            <a:pPr marL="3260725" indent="-255588"/>
            <a:endParaRPr lang="en-US" altLang="en-US" sz="3000" dirty="0">
              <a:latin typeface="Cambria" panose="02040503050406030204" pitchFamily="18" charset="0"/>
            </a:endParaRPr>
          </a:p>
          <a:p>
            <a:pPr marL="3260725" indent="-255588"/>
            <a:r>
              <a:rPr lang="en-US" altLang="en-US" sz="3000" dirty="0" smtClean="0">
                <a:latin typeface="Cambria" panose="02040503050406030204" pitchFamily="18" charset="0"/>
              </a:rPr>
              <a:t>Mock-storm drills</a:t>
            </a:r>
          </a:p>
          <a:p>
            <a:pPr marL="3260725" indent="-255588"/>
            <a:endParaRPr lang="en-US" altLang="en-US" sz="3000" dirty="0" smtClean="0">
              <a:latin typeface="Cambria" panose="02040503050406030204" pitchFamily="18" charset="0"/>
            </a:endParaRPr>
          </a:p>
          <a:p>
            <a:pPr marL="255588" indent="-255588"/>
            <a:r>
              <a:rPr lang="en-US" altLang="en-US" sz="3000" dirty="0" smtClean="0">
                <a:latin typeface="Cambria" panose="02040503050406030204" pitchFamily="18" charset="0"/>
              </a:rPr>
              <a:t>Emergency contracts with contractors and rock and equipment suppliers</a:t>
            </a:r>
          </a:p>
          <a:p>
            <a:pPr marL="255588" indent="-255588"/>
            <a:endParaRPr lang="en-US" altLang="en-US" sz="3000" dirty="0" smtClean="0">
              <a:latin typeface="Cambria" panose="02040503050406030204" pitchFamily="18" charset="0"/>
            </a:endParaRPr>
          </a:p>
          <a:p>
            <a:pPr marL="255588" indent="-255588"/>
            <a:r>
              <a:rPr lang="en-US" altLang="en-US" sz="3000" dirty="0" smtClean="0">
                <a:latin typeface="Cambria" panose="02040503050406030204" pitchFamily="18" charset="0"/>
              </a:rPr>
              <a:t>Public Outreach (Brochures, websites, presentations)</a:t>
            </a:r>
          </a:p>
          <a:p>
            <a:pPr marL="255588" indent="-255588"/>
            <a:endParaRPr lang="en-US" altLang="en-US" sz="3000" dirty="0">
              <a:latin typeface="Cambria" panose="02040503050406030204" pitchFamily="18" charset="0"/>
            </a:endParaRPr>
          </a:p>
          <a:p>
            <a:pPr marL="255588" indent="-255588"/>
            <a:r>
              <a:rPr lang="en-US" altLang="en-US" sz="3000" dirty="0" smtClean="0">
                <a:latin typeface="Cambria" panose="02040503050406030204" pitchFamily="18" charset="0"/>
              </a:rPr>
              <a:t>Coordinating with City/County Departments and other local, state and federal emergency management agencies.</a:t>
            </a:r>
          </a:p>
          <a:p>
            <a:pPr marL="255588" indent="-255588"/>
            <a:endParaRPr lang="en-US" altLang="en-US" sz="3000" dirty="0" smtClean="0">
              <a:latin typeface="Cambria" panose="02040503050406030204" pitchFamily="18" charset="0"/>
            </a:endParaRPr>
          </a:p>
          <a:p>
            <a:pPr marL="255588" indent="-255588"/>
            <a:endParaRPr lang="en-US" altLang="en-US" sz="3000" dirty="0" smtClean="0">
              <a:latin typeface="Cambria" panose="02040503050406030204" pitchFamily="18" charset="0"/>
            </a:endParaRPr>
          </a:p>
          <a:p>
            <a:pPr marL="3260725" indent="-255588"/>
            <a:endParaRPr lang="en-US" altLang="en-US" sz="3000" dirty="0" smtClean="0">
              <a:latin typeface="Cambria" panose="02040503050406030204" pitchFamily="18" charset="0"/>
            </a:endParaRPr>
          </a:p>
          <a:p>
            <a:pPr marL="255588" indent="-255588"/>
            <a:endParaRPr lang="en-US" altLang="en-US" sz="3000" dirty="0" smtClean="0">
              <a:latin typeface="Cambria" panose="02040503050406030204" pitchFamily="18" charset="0"/>
            </a:endParaRPr>
          </a:p>
          <a:p>
            <a:pPr marL="255588" indent="-255588"/>
            <a:endParaRPr lang="en-US" altLang="en-US" sz="3000" dirty="0">
              <a:latin typeface="Cambria" panose="02040503050406030204" pitchFamily="18" charset="0"/>
            </a:endParaRPr>
          </a:p>
          <a:p>
            <a:endParaRPr lang="en-US" dirty="0">
              <a:latin typeface="Cambria" panose="02040503050406030204" pitchFamily="18" charset="0"/>
            </a:endParaRPr>
          </a:p>
        </p:txBody>
      </p:sp>
      <p:sp>
        <p:nvSpPr>
          <p:cNvPr id="7" name="Title 2"/>
          <p:cNvSpPr>
            <a:spLocks noGrp="1"/>
          </p:cNvSpPr>
          <p:nvPr>
            <p:ph type="title"/>
          </p:nvPr>
        </p:nvSpPr>
        <p:spPr>
          <a:xfrm>
            <a:off x="158150" y="0"/>
            <a:ext cx="8833449" cy="1325563"/>
          </a:xfrm>
        </p:spPr>
        <p:txBody>
          <a:bodyPr>
            <a:normAutofit/>
          </a:bodyPr>
          <a:lstStyle/>
          <a:p>
            <a:pPr algn="ctr"/>
            <a:r>
              <a:rPr lang="en-US" sz="4000" dirty="0" smtClean="0">
                <a:latin typeface="Cambria" panose="02040503050406030204" pitchFamily="18" charset="0"/>
              </a:rPr>
              <a:t>Flood Control Preparations</a:t>
            </a:r>
            <a:endParaRPr lang="en-US" sz="4000" dirty="0">
              <a:latin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50" y="1231900"/>
            <a:ext cx="3106615" cy="2019300"/>
          </a:xfrm>
          <a:prstGeom prst="rect">
            <a:avLst/>
          </a:prstGeom>
        </p:spPr>
      </p:pic>
    </p:spTree>
    <p:extLst>
      <p:ext uri="{BB962C8B-B14F-4D97-AF65-F5344CB8AC3E}">
        <p14:creationId xmlns:p14="http://schemas.microsoft.com/office/powerpoint/2010/main" val="2131477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normAutofit fontScale="90000"/>
          </a:bodyPr>
          <a:lstStyle/>
          <a:p>
            <a:pPr algn="ctr"/>
            <a:r>
              <a:rPr lang="en-US" sz="4400" dirty="0">
                <a:latin typeface="Cambria" panose="02040503050406030204" pitchFamily="18" charset="0"/>
              </a:rPr>
              <a:t>Information for Homeowners </a:t>
            </a:r>
            <a:br>
              <a:rPr lang="en-US" sz="4400" dirty="0">
                <a:latin typeface="Cambria" panose="02040503050406030204" pitchFamily="18" charset="0"/>
              </a:rPr>
            </a:br>
            <a:r>
              <a:rPr lang="en-US" sz="4400" dirty="0">
                <a:latin typeface="Cambria" panose="02040503050406030204" pitchFamily="18" charset="0"/>
              </a:rPr>
              <a:t>if Subject to Flooding </a:t>
            </a:r>
            <a:r>
              <a:rPr lang="en-US" sz="4000" b="1" u="sng" dirty="0">
                <a:latin typeface="Cambria" panose="02040503050406030204" pitchFamily="18" charset="0"/>
              </a:rPr>
              <a:t/>
            </a:r>
            <a:br>
              <a:rPr lang="en-US" sz="4000" b="1" u="sng" dirty="0">
                <a:latin typeface="Cambria" panose="02040503050406030204" pitchFamily="18" charset="0"/>
              </a:rPr>
            </a:br>
            <a:endParaRPr lang="en-US" sz="4000" dirty="0">
              <a:latin typeface="Cambria" panose="02040503050406030204" pitchFamily="18" charset="0"/>
            </a:endParaRPr>
          </a:p>
        </p:txBody>
      </p:sp>
      <p:sp>
        <p:nvSpPr>
          <p:cNvPr id="2" name="Content Placeholder 1"/>
          <p:cNvSpPr>
            <a:spLocks noGrp="1"/>
          </p:cNvSpPr>
          <p:nvPr>
            <p:ph idx="1"/>
          </p:nvPr>
        </p:nvSpPr>
        <p:spPr>
          <a:xfrm>
            <a:off x="0" y="1295400"/>
            <a:ext cx="9144000" cy="4351338"/>
          </a:xfrm>
        </p:spPr>
        <p:txBody>
          <a:bodyPr>
            <a:noAutofit/>
          </a:bodyPr>
          <a:lstStyle/>
          <a:p>
            <a:pPr marL="109728" indent="0">
              <a:buNone/>
            </a:pPr>
            <a:endParaRPr lang="en-US" sz="2000" dirty="0" smtClean="0">
              <a:latin typeface="Cambria" panose="02040503050406030204" pitchFamily="18" charset="0"/>
            </a:endParaRPr>
          </a:p>
          <a:p>
            <a:pPr marL="3316288" indent="0" algn="ctr">
              <a:buNone/>
            </a:pPr>
            <a:endParaRPr lang="en-US" sz="2600" b="1" u="sng" dirty="0">
              <a:latin typeface="Cambria" panose="02040503050406030204" pitchFamily="18" charset="0"/>
            </a:endParaRPr>
          </a:p>
          <a:p>
            <a:pPr marL="3316288" indent="0" algn="ctr">
              <a:buNone/>
            </a:pPr>
            <a:r>
              <a:rPr lang="en-US" sz="2600" b="1" u="sng" dirty="0" smtClean="0">
                <a:latin typeface="Cambria" panose="02040503050406030204" pitchFamily="18" charset="0"/>
              </a:rPr>
              <a:t>Standard homeowner policies do not cover flood damage!</a:t>
            </a:r>
          </a:p>
          <a:p>
            <a:pPr marL="109728" indent="0" algn="ctr">
              <a:buNone/>
            </a:pPr>
            <a:endParaRPr lang="en-US" sz="2600" b="1" u="sng" dirty="0" smtClean="0">
              <a:latin typeface="Cambria" panose="02040503050406030204" pitchFamily="18" charset="0"/>
            </a:endParaRPr>
          </a:p>
          <a:p>
            <a:pPr marL="109728" indent="0" algn="ctr">
              <a:buNone/>
            </a:pPr>
            <a:endParaRPr lang="en-US" sz="2600" b="1" u="sng" dirty="0">
              <a:latin typeface="Cambria" panose="02040503050406030204" pitchFamily="18" charset="0"/>
            </a:endParaRPr>
          </a:p>
          <a:p>
            <a:pPr marL="109728" indent="0" algn="ctr">
              <a:buNone/>
            </a:pPr>
            <a:r>
              <a:rPr lang="en-US" sz="2600" dirty="0">
                <a:latin typeface="Cambria" panose="02040503050406030204" pitchFamily="18" charset="0"/>
              </a:rPr>
              <a:t>Purchase Flood Insurance offered by the National Flood Insurance Program </a:t>
            </a:r>
          </a:p>
          <a:p>
            <a:pPr marL="109728" indent="0" algn="ctr">
              <a:buNone/>
            </a:pPr>
            <a:r>
              <a:rPr lang="en-US" sz="2600" dirty="0">
                <a:latin typeface="Cambria" panose="02040503050406030204" pitchFamily="18" charset="0"/>
              </a:rPr>
              <a:t>(Policy takes 30 days to activate) </a:t>
            </a:r>
            <a:endParaRPr lang="en-US" sz="2600" dirty="0" smtClean="0">
              <a:latin typeface="Cambria" panose="02040503050406030204" pitchFamily="18" charset="0"/>
            </a:endParaRPr>
          </a:p>
          <a:p>
            <a:pPr marL="109728" indent="0" algn="ctr">
              <a:buNone/>
            </a:pPr>
            <a:endParaRPr lang="en-US" sz="2400" dirty="0" smtClean="0">
              <a:latin typeface="Cambria" panose="02040503050406030204" pitchFamily="18" charset="0"/>
            </a:endParaRPr>
          </a:p>
          <a:p>
            <a:pPr marL="109728" indent="0" algn="ctr">
              <a:buNone/>
            </a:pPr>
            <a:r>
              <a:rPr lang="en-US" sz="2400" dirty="0" smtClean="0">
                <a:latin typeface="Cambria" panose="02040503050406030204" pitchFamily="18" charset="0"/>
              </a:rPr>
              <a:t>1-888-Call-Flood</a:t>
            </a:r>
          </a:p>
          <a:p>
            <a:pPr marL="109728" indent="0" algn="ctr">
              <a:buNone/>
            </a:pPr>
            <a:r>
              <a:rPr lang="en-US" sz="2400" dirty="0" smtClean="0">
                <a:latin typeface="Cambria" panose="02040503050406030204" pitchFamily="18" charset="0"/>
              </a:rPr>
              <a:t>www.floodsmart.gov</a:t>
            </a:r>
            <a:endParaRPr lang="en-US" sz="2400" dirty="0">
              <a:latin typeface="Cambria" panose="02040503050406030204" pitchFamily="18" charset="0"/>
            </a:endParaRPr>
          </a:p>
          <a:p>
            <a:pPr marL="109728" indent="0" algn="ctr">
              <a:buNone/>
            </a:pPr>
            <a:endParaRPr lang="en-US" sz="2600" b="1" dirty="0">
              <a:latin typeface="Cambria" panose="02040503050406030204" pitchFamily="18" charset="0"/>
            </a:endParaRPr>
          </a:p>
          <a:p>
            <a:pPr marL="109728" indent="0" algn="ctr">
              <a:buNone/>
            </a:pPr>
            <a:endParaRPr lang="en-US" sz="2800" b="1" u="sng" dirty="0"/>
          </a:p>
          <a:p>
            <a:pPr marL="109728" indent="0" algn="ctr">
              <a:buNone/>
            </a:pPr>
            <a:endParaRPr lang="en-US" sz="2800" dirty="0"/>
          </a:p>
          <a:p>
            <a:endParaRPr lang="en-US"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3077" r="21154"/>
          <a:stretch/>
        </p:blipFill>
        <p:spPr>
          <a:xfrm>
            <a:off x="228600" y="1524000"/>
            <a:ext cx="3124200" cy="2286000"/>
          </a:xfrm>
          <a:prstGeom prst="rect">
            <a:avLst/>
          </a:prstGeom>
        </p:spPr>
      </p:pic>
    </p:spTree>
    <p:extLst>
      <p:ext uri="{BB962C8B-B14F-4D97-AF65-F5344CB8AC3E}">
        <p14:creationId xmlns:p14="http://schemas.microsoft.com/office/powerpoint/2010/main" val="173071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Specific Information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Blank Slide Placeholder for local flood issues/concerns</a:t>
            </a:r>
          </a:p>
          <a:p>
            <a:r>
              <a:rPr lang="en-US" dirty="0"/>
              <a:t>Highlights/projects</a:t>
            </a:r>
          </a:p>
          <a:p>
            <a:r>
              <a:rPr lang="en-US"/>
              <a:t>Etc.</a:t>
            </a:r>
            <a:endParaRPr lang="en-US" dirty="0"/>
          </a:p>
        </p:txBody>
      </p:sp>
    </p:spTree>
    <p:extLst>
      <p:ext uri="{BB962C8B-B14F-4D97-AF65-F5344CB8AC3E}">
        <p14:creationId xmlns:p14="http://schemas.microsoft.com/office/powerpoint/2010/main" val="2921798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362200"/>
            <a:ext cx="24288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2"/>
          <p:cNvSpPr>
            <a:spLocks noGrp="1"/>
          </p:cNvSpPr>
          <p:nvPr>
            <p:ph type="title"/>
          </p:nvPr>
        </p:nvSpPr>
        <p:spPr>
          <a:xfrm>
            <a:off x="381000" y="152400"/>
            <a:ext cx="8610600" cy="1173883"/>
          </a:xfrm>
        </p:spPr>
        <p:txBody>
          <a:bodyPr>
            <a:normAutofit/>
          </a:bodyPr>
          <a:lstStyle/>
          <a:p>
            <a:pPr algn="ctr"/>
            <a:r>
              <a:rPr lang="en-US" sz="3200" dirty="0" smtClean="0">
                <a:latin typeface="Cambria" panose="02040503050406030204" pitchFamily="18" charset="0"/>
              </a:rPr>
              <a:t>Property Preparedness Tips</a:t>
            </a:r>
            <a:endParaRPr lang="en-US" sz="3200" dirty="0">
              <a:latin typeface="Cambria" panose="02040503050406030204" pitchFamily="18" charset="0"/>
            </a:endParaRPr>
          </a:p>
        </p:txBody>
      </p:sp>
    </p:spTree>
    <p:extLst>
      <p:ext uri="{BB962C8B-B14F-4D97-AF65-F5344CB8AC3E}">
        <p14:creationId xmlns:p14="http://schemas.microsoft.com/office/powerpoint/2010/main" val="78249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152400"/>
            <a:ext cx="8610600" cy="1173883"/>
          </a:xfrm>
        </p:spPr>
        <p:txBody>
          <a:bodyPr>
            <a:normAutofit/>
          </a:bodyPr>
          <a:lstStyle/>
          <a:p>
            <a:pPr algn="ctr"/>
            <a:r>
              <a:rPr lang="en-US" sz="3200" dirty="0" smtClean="0">
                <a:latin typeface="Cambria" panose="02040503050406030204" pitchFamily="18" charset="0"/>
              </a:rPr>
              <a:t>Preventable El Nino Rain Impacts:</a:t>
            </a:r>
            <a:endParaRPr lang="en-US" sz="3200" dirty="0">
              <a:latin typeface="Cambria" panose="02040503050406030204" pitchFamily="18" charset="0"/>
            </a:endParaRPr>
          </a:p>
        </p:txBody>
      </p:sp>
      <p:sp>
        <p:nvSpPr>
          <p:cNvPr id="6" name="Content Placeholder 1"/>
          <p:cNvSpPr>
            <a:spLocks noGrp="1"/>
          </p:cNvSpPr>
          <p:nvPr>
            <p:ph idx="1"/>
          </p:nvPr>
        </p:nvSpPr>
        <p:spPr>
          <a:xfrm>
            <a:off x="4419600" y="1219200"/>
            <a:ext cx="4419600" cy="5562600"/>
          </a:xfrm>
        </p:spPr>
        <p:txBody>
          <a:bodyPr>
            <a:normAutofit fontScale="92500" lnSpcReduction="10000"/>
          </a:bodyPr>
          <a:lstStyle/>
          <a:p>
            <a:endParaRPr lang="en-US" sz="2600" dirty="0">
              <a:latin typeface="Cambria" panose="02040503050406030204" pitchFamily="18" charset="0"/>
            </a:endParaRPr>
          </a:p>
          <a:p>
            <a:r>
              <a:rPr lang="en-US" sz="2600" dirty="0" smtClean="0">
                <a:latin typeface="Cambria" panose="02040503050406030204" pitchFamily="18" charset="0"/>
              </a:rPr>
              <a:t>Unprotected slope failures</a:t>
            </a:r>
          </a:p>
          <a:p>
            <a:endParaRPr lang="en-US" sz="2600" dirty="0">
              <a:latin typeface="Cambria" panose="02040503050406030204" pitchFamily="18" charset="0"/>
            </a:endParaRPr>
          </a:p>
          <a:p>
            <a:r>
              <a:rPr lang="en-US" sz="2600" dirty="0" smtClean="0">
                <a:latin typeface="Cambria" panose="02040503050406030204" pitchFamily="18" charset="0"/>
              </a:rPr>
              <a:t>Retaining wall failures from blocked drain holes</a:t>
            </a:r>
          </a:p>
          <a:p>
            <a:endParaRPr lang="en-US" sz="2600" dirty="0">
              <a:latin typeface="Cambria" panose="02040503050406030204" pitchFamily="18" charset="0"/>
            </a:endParaRPr>
          </a:p>
          <a:p>
            <a:r>
              <a:rPr lang="en-US" sz="2600" dirty="0" smtClean="0">
                <a:latin typeface="Cambria" panose="02040503050406030204" pitchFamily="18" charset="0"/>
              </a:rPr>
              <a:t>Collapsed commercial building roofs due to plugged roof drains</a:t>
            </a:r>
          </a:p>
          <a:p>
            <a:endParaRPr lang="en-US" sz="2600" dirty="0">
              <a:latin typeface="Cambria" panose="02040503050406030204" pitchFamily="18" charset="0"/>
            </a:endParaRPr>
          </a:p>
          <a:p>
            <a:r>
              <a:rPr lang="en-US" sz="2600" dirty="0" smtClean="0">
                <a:latin typeface="Cambria" panose="02040503050406030204" pitchFamily="18" charset="0"/>
              </a:rPr>
              <a:t>Fallen trees</a:t>
            </a:r>
          </a:p>
          <a:p>
            <a:endParaRPr lang="en-US" sz="2600" dirty="0">
              <a:latin typeface="Cambria" panose="02040503050406030204" pitchFamily="18" charset="0"/>
            </a:endParaRPr>
          </a:p>
          <a:p>
            <a:r>
              <a:rPr lang="en-US" sz="2600" dirty="0" smtClean="0">
                <a:latin typeface="Cambria" panose="02040503050406030204" pitchFamily="18" charset="0"/>
              </a:rPr>
              <a:t>Localized flooding from blocked drainage courses</a:t>
            </a:r>
          </a:p>
          <a:p>
            <a:endParaRPr lang="en-US" sz="2600" dirty="0">
              <a:latin typeface="Cambria" panose="02040503050406030204" pitchFamily="18" charset="0"/>
            </a:endParaRPr>
          </a:p>
          <a:p>
            <a:endParaRPr lang="en-US" sz="2600" dirty="0">
              <a:latin typeface="Cambria" panose="02040503050406030204" pitchFamily="18" charset="0"/>
            </a:endParaRPr>
          </a:p>
          <a:p>
            <a:endParaRPr lang="en-US" sz="2600" dirty="0" smtClean="0">
              <a:latin typeface="Cambria" panose="02040503050406030204" pitchFamily="18" charset="0"/>
            </a:endParaRPr>
          </a:p>
          <a:p>
            <a:endParaRPr lang="en-US" sz="2600" dirty="0">
              <a:latin typeface="Cambria" panose="02040503050406030204" pitchFamily="18" charset="0"/>
            </a:endParaRPr>
          </a:p>
          <a:p>
            <a:endParaRPr lang="en-US" sz="2600" dirty="0" smtClean="0">
              <a:latin typeface="Cambria" panose="02040503050406030204" pitchFamily="18" charset="0"/>
            </a:endParaRPr>
          </a:p>
          <a:p>
            <a:endParaRPr lang="en-US" sz="2600" dirty="0">
              <a:latin typeface="Cambria" panose="02040503050406030204" pitchFamily="18" charset="0"/>
            </a:endParaRPr>
          </a:p>
          <a:p>
            <a:endParaRPr lang="en-US" dirty="0"/>
          </a:p>
          <a:p>
            <a:endParaRPr lang="en-US" dirty="0"/>
          </a:p>
        </p:txBody>
      </p:sp>
      <p:sp>
        <p:nvSpPr>
          <p:cNvPr id="3" name="AutoShape 2" descr="http://tribktla.files.wordpress.com/2014/12/mud-cleanup.jpg?w=370&amp;h=204&amp;crop=1"/>
          <p:cNvSpPr>
            <a:spLocks noChangeAspect="1" noChangeArrowheads="1"/>
          </p:cNvSpPr>
          <p:nvPr/>
        </p:nvSpPr>
        <p:spPr bwMode="auto">
          <a:xfrm>
            <a:off x="63500" y="-928688"/>
            <a:ext cx="352425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98" y="2725899"/>
            <a:ext cx="2964851" cy="16677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521" y="4472645"/>
            <a:ext cx="3291326" cy="219244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98" y="1014414"/>
            <a:ext cx="2952151" cy="1658828"/>
          </a:xfrm>
          <a:prstGeom prst="rect">
            <a:avLst/>
          </a:prstGeom>
        </p:spPr>
      </p:pic>
    </p:spTree>
    <p:extLst>
      <p:ext uri="{BB962C8B-B14F-4D97-AF65-F5344CB8AC3E}">
        <p14:creationId xmlns:p14="http://schemas.microsoft.com/office/powerpoint/2010/main" val="237055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150" y="0"/>
            <a:ext cx="8985849" cy="1325563"/>
          </a:xfrm>
        </p:spPr>
        <p:txBody>
          <a:bodyPr>
            <a:normAutofit/>
          </a:bodyPr>
          <a:lstStyle/>
          <a:p>
            <a:pPr algn="ctr"/>
            <a:r>
              <a:rPr lang="en-US" sz="4000" dirty="0" smtClean="0">
                <a:latin typeface="Cambria" panose="02040503050406030204" pitchFamily="18" charset="0"/>
              </a:rPr>
              <a:t>Before the Storm</a:t>
            </a:r>
            <a:endParaRPr lang="en-US" sz="4000" dirty="0">
              <a:latin typeface="Cambria" panose="02040503050406030204" pitchFamily="18" charset="0"/>
            </a:endParaRPr>
          </a:p>
        </p:txBody>
      </p:sp>
      <p:sp>
        <p:nvSpPr>
          <p:cNvPr id="2" name="Content Placeholder 1"/>
          <p:cNvSpPr>
            <a:spLocks noGrp="1"/>
          </p:cNvSpPr>
          <p:nvPr>
            <p:ph idx="1"/>
          </p:nvPr>
        </p:nvSpPr>
        <p:spPr>
          <a:xfrm>
            <a:off x="304800" y="1257300"/>
            <a:ext cx="8458200" cy="5600700"/>
          </a:xfrm>
        </p:spPr>
        <p:txBody>
          <a:bodyPr>
            <a:normAutofit fontScale="77500" lnSpcReduction="20000"/>
          </a:bodyPr>
          <a:lstStyle/>
          <a:p>
            <a:pPr marL="3260725" indent="-255588"/>
            <a:r>
              <a:rPr lang="en-US" altLang="en-US" sz="3000" dirty="0">
                <a:latin typeface="Cambria" panose="02040503050406030204" pitchFamily="18" charset="0"/>
              </a:rPr>
              <a:t>Clean </a:t>
            </a:r>
            <a:r>
              <a:rPr lang="en-US" altLang="en-US" sz="3000" dirty="0" smtClean="0">
                <a:latin typeface="Cambria" panose="02040503050406030204" pitchFamily="18" charset="0"/>
              </a:rPr>
              <a:t>gutters </a:t>
            </a:r>
            <a:r>
              <a:rPr lang="en-US" altLang="en-US" sz="3000" dirty="0">
                <a:latin typeface="Cambria" panose="02040503050406030204" pitchFamily="18" charset="0"/>
              </a:rPr>
              <a:t>and cut down weakened trees that could damage your home</a:t>
            </a:r>
            <a:r>
              <a:rPr lang="en-US" altLang="en-US" sz="3000" dirty="0" smtClean="0">
                <a:latin typeface="Cambria" panose="02040503050406030204" pitchFamily="18" charset="0"/>
              </a:rPr>
              <a:t>.</a:t>
            </a:r>
          </a:p>
          <a:p>
            <a:pPr marL="3260725" indent="-255588"/>
            <a:endParaRPr lang="en-US" altLang="en-US" sz="3000" dirty="0">
              <a:latin typeface="Cambria" panose="02040503050406030204" pitchFamily="18" charset="0"/>
            </a:endParaRPr>
          </a:p>
          <a:p>
            <a:pPr marL="3260725" indent="-255588"/>
            <a:r>
              <a:rPr lang="en-US" altLang="en-US" sz="3000" dirty="0">
                <a:latin typeface="Cambria" panose="02040503050406030204" pitchFamily="18" charset="0"/>
              </a:rPr>
              <a:t>Take care of </a:t>
            </a:r>
            <a:r>
              <a:rPr lang="en-US" altLang="en-US" sz="3000" dirty="0" smtClean="0">
                <a:latin typeface="Cambria" panose="02040503050406030204" pitchFamily="18" charset="0"/>
              </a:rPr>
              <a:t>grading or </a:t>
            </a:r>
            <a:r>
              <a:rPr lang="en-US" altLang="en-US" sz="3000" dirty="0">
                <a:latin typeface="Cambria" panose="02040503050406030204" pitchFamily="18" charset="0"/>
              </a:rPr>
              <a:t>drainage needs on your </a:t>
            </a:r>
            <a:r>
              <a:rPr lang="en-US" altLang="en-US" sz="3000" dirty="0" smtClean="0">
                <a:latin typeface="Cambria" panose="02040503050406030204" pitchFamily="18" charset="0"/>
              </a:rPr>
              <a:t>property.</a:t>
            </a:r>
          </a:p>
          <a:p>
            <a:endParaRPr lang="en-US" altLang="en-US" sz="3000" dirty="0">
              <a:latin typeface="Cambria" panose="02040503050406030204" pitchFamily="18" charset="0"/>
            </a:endParaRPr>
          </a:p>
          <a:p>
            <a:pPr marL="3260725" indent="-255588"/>
            <a:r>
              <a:rPr lang="en-US" altLang="en-US" sz="3000" dirty="0" smtClean="0">
                <a:latin typeface="Cambria" panose="02040503050406030204" pitchFamily="18" charset="0"/>
              </a:rPr>
              <a:t>Check for loose roof tiles or shingles, fix roof leaks.</a:t>
            </a:r>
          </a:p>
          <a:p>
            <a:pPr marL="3260725" indent="-255588"/>
            <a:endParaRPr lang="en-US" altLang="en-US" sz="3000" dirty="0">
              <a:latin typeface="Cambria" panose="02040503050406030204" pitchFamily="18" charset="0"/>
            </a:endParaRPr>
          </a:p>
          <a:p>
            <a:pPr marL="255588" indent="-255588"/>
            <a:r>
              <a:rPr lang="en-US" altLang="en-US" sz="3000" dirty="0" smtClean="0">
                <a:latin typeface="Cambria" panose="02040503050406030204" pitchFamily="18" charset="0"/>
              </a:rPr>
              <a:t>Store outdoor furniture and other objects that could be damaged by storms or thrown by winds.</a:t>
            </a:r>
          </a:p>
          <a:p>
            <a:endParaRPr lang="en-US" altLang="en-US" sz="3000" dirty="0">
              <a:latin typeface="Cambria" panose="02040503050406030204" pitchFamily="18" charset="0"/>
            </a:endParaRPr>
          </a:p>
          <a:p>
            <a:pPr marL="285750" indent="-285750"/>
            <a:r>
              <a:rPr lang="en-US" altLang="en-US" sz="3000" dirty="0" smtClean="0">
                <a:latin typeface="Cambria" panose="02040503050406030204" pitchFamily="18" charset="0"/>
              </a:rPr>
              <a:t>Inspect retaining wall drain holes, surface and subsurface drains and yard drains for signs of obstruction or malfunction.</a:t>
            </a:r>
          </a:p>
          <a:p>
            <a:pPr marL="285750" indent="-285750"/>
            <a:endParaRPr lang="en-US" altLang="en-US" sz="3000" dirty="0">
              <a:latin typeface="Cambria" panose="02040503050406030204" pitchFamily="18" charset="0"/>
            </a:endParaRPr>
          </a:p>
          <a:p>
            <a:pPr marL="285750" indent="-285750"/>
            <a:r>
              <a:rPr lang="en-US" altLang="en-US" sz="3000" dirty="0" smtClean="0">
                <a:latin typeface="Cambria" panose="02040503050406030204" pitchFamily="18" charset="0"/>
              </a:rPr>
              <a:t>Establish native plants or place other ground cover on bare ground, slopes or freshly graded areas.</a:t>
            </a:r>
            <a:endParaRPr lang="en-US" altLang="en-US" sz="3000" dirty="0">
              <a:latin typeface="Cambria" panose="02040503050406030204" pitchFamily="18" charset="0"/>
            </a:endParaRPr>
          </a:p>
          <a:p>
            <a:endParaRPr lang="en-US" dirty="0">
              <a:latin typeface="Cambria" panose="02040503050406030204" pitchFamily="18" charset="0"/>
            </a:endParaRPr>
          </a:p>
        </p:txBody>
      </p:sp>
      <p:pic>
        <p:nvPicPr>
          <p:cNvPr id="4" name="Picture 3"/>
          <p:cNvPicPr>
            <a:picLocks noChangeAspect="1"/>
          </p:cNvPicPr>
          <p:nvPr/>
        </p:nvPicPr>
        <p:blipFill rotWithShape="1">
          <a:blip r:embed="rId3"/>
          <a:srcRect l="7708" t="6969" r="70000" b="68182"/>
          <a:stretch/>
        </p:blipFill>
        <p:spPr>
          <a:xfrm>
            <a:off x="228600" y="1318581"/>
            <a:ext cx="2936488" cy="2250393"/>
          </a:xfrm>
          <a:prstGeom prst="rect">
            <a:avLst/>
          </a:prstGeom>
          <a:ln w="28575"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769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965" y="0"/>
            <a:ext cx="8725706" cy="1325563"/>
          </a:xfrm>
        </p:spPr>
        <p:txBody>
          <a:bodyPr>
            <a:normAutofit/>
          </a:bodyPr>
          <a:lstStyle/>
          <a:p>
            <a:pPr algn="ctr"/>
            <a:r>
              <a:rPr lang="en-US" sz="4000" dirty="0" smtClean="0">
                <a:latin typeface="Cambria" panose="02040503050406030204" pitchFamily="18" charset="0"/>
              </a:rPr>
              <a:t>Before the Storm – </a:t>
            </a:r>
            <a:br>
              <a:rPr lang="en-US" sz="4000" dirty="0" smtClean="0">
                <a:latin typeface="Cambria" panose="02040503050406030204" pitchFamily="18" charset="0"/>
              </a:rPr>
            </a:br>
            <a:r>
              <a:rPr lang="en-US" sz="4000" dirty="0" smtClean="0">
                <a:latin typeface="Cambria" panose="02040503050406030204" pitchFamily="18" charset="0"/>
              </a:rPr>
              <a:t>Clear private drainages of obstructions</a:t>
            </a:r>
            <a:endParaRPr lang="en-US" sz="4000" dirty="0">
              <a:latin typeface="Cambria" panose="02040503050406030204" pitchFamily="18" charset="0"/>
            </a:endParaRPr>
          </a:p>
        </p:txBody>
      </p:sp>
      <p:sp>
        <p:nvSpPr>
          <p:cNvPr id="3" name="Content Placeholder 2"/>
          <p:cNvSpPr>
            <a:spLocks noGrp="1"/>
          </p:cNvSpPr>
          <p:nvPr>
            <p:ph idx="1"/>
          </p:nvPr>
        </p:nvSpPr>
        <p:spPr>
          <a:xfrm>
            <a:off x="533400" y="1143000"/>
            <a:ext cx="8305800" cy="1752600"/>
          </a:xfrm>
        </p:spPr>
        <p:txBody>
          <a:bodyPr>
            <a:noAutofit/>
          </a:bodyPr>
          <a:lstStyle/>
          <a:p>
            <a:endParaRPr lang="en-US" sz="1600" dirty="0" smtClean="0">
              <a:latin typeface="Cambria" panose="02040503050406030204" pitchFamily="18" charset="0"/>
            </a:endParaRPr>
          </a:p>
          <a:p>
            <a:pPr marL="406400"/>
            <a:r>
              <a:rPr lang="en-US" sz="2000" dirty="0" smtClean="0">
                <a:latin typeface="Cambria" panose="02040503050406030204" pitchFamily="18" charset="0"/>
              </a:rPr>
              <a:t>Most flood-prone drainage areas of low-lying property will have a natural water courses that must remain clear of obstruction.</a:t>
            </a:r>
          </a:p>
          <a:p>
            <a:pPr marL="406400"/>
            <a:endParaRPr lang="en-US" sz="2000" dirty="0">
              <a:latin typeface="Cambria" panose="02040503050406030204" pitchFamily="18" charset="0"/>
            </a:endParaRPr>
          </a:p>
          <a:p>
            <a:pPr marL="406400"/>
            <a:r>
              <a:rPr lang="en-US" sz="2000" dirty="0" smtClean="0">
                <a:latin typeface="Cambria" panose="02040503050406030204" pitchFamily="18" charset="0"/>
              </a:rPr>
              <a:t>Failure to maintain drainage areas can contribute to flooding of adjacent property.</a:t>
            </a:r>
          </a:p>
        </p:txBody>
      </p:sp>
      <p:sp>
        <p:nvSpPr>
          <p:cNvPr id="5" name="TextBox 4"/>
          <p:cNvSpPr txBox="1"/>
          <p:nvPr/>
        </p:nvSpPr>
        <p:spPr>
          <a:xfrm>
            <a:off x="289965" y="3581400"/>
            <a:ext cx="8549235" cy="2893100"/>
          </a:xfrm>
          <a:prstGeom prst="rect">
            <a:avLst/>
          </a:prstGeom>
          <a:noFill/>
          <a:ln>
            <a:solidFill>
              <a:schemeClr val="tx1"/>
            </a:solidFill>
          </a:ln>
        </p:spPr>
        <p:txBody>
          <a:bodyPr wrap="square" rtlCol="0" anchor="t">
            <a:spAutoFit/>
          </a:bodyPr>
          <a:lstStyle/>
          <a:p>
            <a:pPr algn="ctr"/>
            <a:r>
              <a:rPr lang="en-US" sz="2400" b="1" u="sng" dirty="0">
                <a:solidFill>
                  <a:srgbClr val="FF0000"/>
                </a:solidFill>
              </a:rPr>
              <a:t>Riverside County Unincorporated Community Drainage Task Force  </a:t>
            </a:r>
          </a:p>
          <a:p>
            <a:pPr algn="ctr"/>
            <a:endParaRPr lang="en-US" sz="2000" b="1" dirty="0">
              <a:solidFill>
                <a:srgbClr val="FF0000"/>
              </a:solidFill>
            </a:endParaRPr>
          </a:p>
          <a:p>
            <a:pPr marL="800100" indent="-285750">
              <a:buFont typeface="Arial" panose="020B0604020202020204" pitchFamily="34" charset="0"/>
              <a:buChar char="•"/>
            </a:pPr>
            <a:r>
              <a:rPr lang="en-US" sz="2000" b="1" dirty="0"/>
              <a:t>Homeowner guidance for watercourse cleaning and slope stabilization; </a:t>
            </a:r>
          </a:p>
          <a:p>
            <a:pPr marL="800100" indent="-285750">
              <a:buFont typeface="Arial" panose="020B0604020202020204" pitchFamily="34" charset="0"/>
              <a:buChar char="•"/>
            </a:pPr>
            <a:r>
              <a:rPr lang="en-US" sz="2000" b="1" dirty="0"/>
              <a:t>Guidance for removal of structures/walls/debris blocking drainage;</a:t>
            </a:r>
          </a:p>
          <a:p>
            <a:pPr marL="800100" indent="-285750">
              <a:buFont typeface="Arial" panose="020B0604020202020204" pitchFamily="34" charset="0"/>
              <a:buChar char="•"/>
            </a:pPr>
            <a:r>
              <a:rPr lang="en-US" sz="2000" b="1" dirty="0"/>
              <a:t>Assistance with regulatory permitting; and </a:t>
            </a:r>
          </a:p>
          <a:p>
            <a:pPr marL="800100" indent="-285750">
              <a:buFont typeface="Arial" panose="020B0604020202020204" pitchFamily="34" charset="0"/>
              <a:buChar char="•"/>
            </a:pPr>
            <a:r>
              <a:rPr lang="en-US" sz="2000" b="1" dirty="0"/>
              <a:t>Drainage junk/debris removal support.</a:t>
            </a:r>
          </a:p>
          <a:p>
            <a:pPr marL="977900" indent="-285750">
              <a:buFont typeface="Arial" panose="020B0604020202020204" pitchFamily="34" charset="0"/>
              <a:buChar char="•"/>
            </a:pPr>
            <a:endParaRPr lang="en-US" b="1" dirty="0"/>
          </a:p>
          <a:p>
            <a:pPr algn="ctr"/>
            <a:r>
              <a:rPr lang="en-US" sz="4000" b="1" dirty="0">
                <a:solidFill>
                  <a:srgbClr val="FF0000"/>
                </a:solidFill>
              </a:rPr>
              <a:t>(951) 955-2004 </a:t>
            </a:r>
          </a:p>
        </p:txBody>
      </p:sp>
    </p:spTree>
    <p:extLst>
      <p:ext uri="{BB962C8B-B14F-4D97-AF65-F5344CB8AC3E}">
        <p14:creationId xmlns:p14="http://schemas.microsoft.com/office/powerpoint/2010/main" val="3660005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839200" cy="5867400"/>
          </a:xfrm>
        </p:spPr>
        <p:txBody>
          <a:bodyPr vert="horz" lIns="91440" tIns="45720" rIns="91440" bIns="45720" rtlCol="0" anchor="t">
            <a:normAutofit fontScale="92500" lnSpcReduction="20000"/>
          </a:bodyPr>
          <a:lstStyle/>
          <a:p>
            <a:pPr marL="55563" indent="0">
              <a:buNone/>
            </a:pPr>
            <a:r>
              <a:rPr lang="en-US" sz="2400" dirty="0">
                <a:latin typeface="Cambria" panose="02040503050406030204" pitchFamily="18" charset="0"/>
              </a:rPr>
              <a:t>Contact the County to determine if local, state or federal permits are required before doing </a:t>
            </a:r>
            <a:r>
              <a:rPr lang="en-US" sz="2400" u="sng" dirty="0">
                <a:latin typeface="Cambria" panose="02040503050406030204" pitchFamily="18" charset="0"/>
              </a:rPr>
              <a:t>any</a:t>
            </a:r>
            <a:r>
              <a:rPr lang="en-US" sz="2400" dirty="0">
                <a:latin typeface="Cambria" panose="02040503050406030204" pitchFamily="18" charset="0"/>
              </a:rPr>
              <a:t> of the following in a wash, stream, lake or river (whether or not water is flowing):</a:t>
            </a:r>
          </a:p>
          <a:p>
            <a:pPr marL="3998913" indent="0">
              <a:buNone/>
            </a:pPr>
            <a:endParaRPr lang="en-US" sz="2400" dirty="0">
              <a:latin typeface="Cambria" panose="02040503050406030204" pitchFamily="18" charset="0"/>
            </a:endParaRPr>
          </a:p>
          <a:p>
            <a:pPr marL="4054475" indent="-398463"/>
            <a:r>
              <a:rPr lang="en-US" sz="2400" dirty="0">
                <a:latin typeface="Cambria" panose="02040503050406030204" pitchFamily="18" charset="0"/>
              </a:rPr>
              <a:t>Remove soil, rock or plant material from a streambed or bank;</a:t>
            </a:r>
          </a:p>
          <a:p>
            <a:pPr marL="4054475" indent="-398463"/>
            <a:endParaRPr lang="en-US" sz="2400" dirty="0">
              <a:latin typeface="Cambria" panose="02040503050406030204" pitchFamily="18" charset="0"/>
            </a:endParaRPr>
          </a:p>
          <a:p>
            <a:pPr marL="4054475" indent="-398463"/>
            <a:r>
              <a:rPr lang="en-US" sz="2400" dirty="0">
                <a:latin typeface="Cambria" panose="02040503050406030204" pitchFamily="18" charset="0"/>
              </a:rPr>
              <a:t>Place any waste, material or structures within or on the bank– even if to armor or stabilize;</a:t>
            </a:r>
          </a:p>
          <a:p>
            <a:pPr marL="4341813" indent="-398463"/>
            <a:endParaRPr lang="en-US" sz="2400" dirty="0">
              <a:latin typeface="Cambria" panose="02040503050406030204" pitchFamily="18" charset="0"/>
            </a:endParaRPr>
          </a:p>
          <a:p>
            <a:pPr marL="914400" indent="-228600"/>
            <a:r>
              <a:rPr lang="en-US" sz="2400" dirty="0">
                <a:latin typeface="Cambria" panose="02040503050406030204" pitchFamily="18" charset="0"/>
              </a:rPr>
              <a:t>Divert, obstruct or otherwise modify the bed, channel or bank; or</a:t>
            </a:r>
          </a:p>
          <a:p>
            <a:pPr marL="914400" indent="-228600"/>
            <a:r>
              <a:rPr lang="en-US" sz="2400" dirty="0">
                <a:latin typeface="Cambria" panose="02040503050406030204" pitchFamily="18" charset="0"/>
              </a:rPr>
              <a:t>Dispose or deposit debris, liquid, solid waste or soil.</a:t>
            </a:r>
          </a:p>
          <a:p>
            <a:pPr marL="0" indent="0" algn="ctr">
              <a:buNone/>
              <a:tabLst>
                <a:tab pos="0" algn="l"/>
              </a:tabLst>
            </a:pPr>
            <a:endParaRPr lang="en-US" altLang="en-US" sz="1800" dirty="0">
              <a:latin typeface="Cambria" panose="02040503050406030204" pitchFamily="18" charset="0"/>
            </a:endParaRPr>
          </a:p>
          <a:p>
            <a:pPr marL="0" indent="0" algn="ctr">
              <a:buNone/>
              <a:tabLst>
                <a:tab pos="0" algn="l"/>
              </a:tabLst>
            </a:pPr>
            <a:r>
              <a:rPr lang="en-US" altLang="en-US" sz="2800" dirty="0">
                <a:solidFill>
                  <a:srgbClr val="FF0000"/>
                </a:solidFill>
                <a:latin typeface="Cambria" panose="02040503050406030204" pitchFamily="18" charset="0"/>
              </a:rPr>
              <a:t>Failure to do so may result in violations of local, state and/or federal law – Call (951) 955-2004 for assistance from the County (in unincorporated areas).</a:t>
            </a:r>
            <a:endParaRPr lang="en-US" sz="2800" dirty="0">
              <a:latin typeface="Cambria" panose="02040503050406030204" pitchFamily="18" charset="0"/>
            </a:endParaRPr>
          </a:p>
        </p:txBody>
      </p:sp>
      <p:sp>
        <p:nvSpPr>
          <p:cNvPr id="6" name="Title 2"/>
          <p:cNvSpPr txBox="1">
            <a:spLocks/>
          </p:cNvSpPr>
          <p:nvPr/>
        </p:nvSpPr>
        <p:spPr>
          <a:xfrm>
            <a:off x="304800" y="0"/>
            <a:ext cx="88392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4000" b="0" dirty="0" smtClean="0">
                <a:solidFill>
                  <a:schemeClr val="tx1"/>
                </a:solidFill>
                <a:effectLst/>
                <a:latin typeface="Cambria" panose="02040503050406030204" pitchFamily="18" charset="0"/>
              </a:rPr>
              <a:t>Before the Storm –Stream Stabilization</a:t>
            </a:r>
            <a:endParaRPr lang="en-US" sz="4000" b="0" dirty="0">
              <a:solidFill>
                <a:schemeClr val="tx1"/>
              </a:solidFill>
              <a:effectLst/>
              <a:latin typeface="Cambria" panose="020405030504060302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284562"/>
            <a:ext cx="3581400" cy="1276350"/>
          </a:xfrm>
          <a:prstGeom prst="rect">
            <a:avLst/>
          </a:prstGeom>
        </p:spPr>
      </p:pic>
    </p:spTree>
    <p:extLst>
      <p:ext uri="{BB962C8B-B14F-4D97-AF65-F5344CB8AC3E}">
        <p14:creationId xmlns:p14="http://schemas.microsoft.com/office/powerpoint/2010/main" val="2982806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77512"/>
          </a:xfrm>
        </p:spPr>
        <p:txBody>
          <a:bodyPr>
            <a:normAutofit/>
          </a:bodyPr>
          <a:lstStyle/>
          <a:p>
            <a:pPr algn="ctr"/>
            <a:r>
              <a:rPr lang="en-US" sz="4000" dirty="0">
                <a:latin typeface="Cambria" panose="02040503050406030204" pitchFamily="18" charset="0"/>
              </a:rPr>
              <a:t>Many Responsible for Flood Management</a:t>
            </a:r>
          </a:p>
        </p:txBody>
      </p:sp>
      <p:sp>
        <p:nvSpPr>
          <p:cNvPr id="2" name="Content Placeholder 1"/>
          <p:cNvSpPr>
            <a:spLocks noGrp="1"/>
          </p:cNvSpPr>
          <p:nvPr>
            <p:ph idx="1"/>
          </p:nvPr>
        </p:nvSpPr>
        <p:spPr>
          <a:xfrm>
            <a:off x="3581400" y="1143000"/>
            <a:ext cx="5334000" cy="5376672"/>
          </a:xfrm>
        </p:spPr>
        <p:txBody>
          <a:bodyPr vert="horz" lIns="91440" tIns="45720" rIns="91440" bIns="45720" rtlCol="0" anchor="t">
            <a:noAutofit/>
          </a:bodyPr>
          <a:lstStyle/>
          <a:p>
            <a:r>
              <a:rPr lang="en-US" sz="2800" u="sng" dirty="0">
                <a:latin typeface="Cambria" panose="02040503050406030204" pitchFamily="18" charset="0"/>
              </a:rPr>
              <a:t>Riverside County Flood</a:t>
            </a:r>
          </a:p>
          <a:p>
            <a:pPr lvl="1"/>
            <a:r>
              <a:rPr lang="en-US" sz="2400" dirty="0">
                <a:latin typeface="Cambria" panose="02040503050406030204" pitchFamily="18" charset="0"/>
              </a:rPr>
              <a:t>Dams, levees, basins</a:t>
            </a:r>
          </a:p>
          <a:p>
            <a:pPr lvl="1"/>
            <a:r>
              <a:rPr lang="en-US" sz="2400" dirty="0">
                <a:latin typeface="Cambria" panose="02040503050406030204" pitchFamily="18" charset="0"/>
              </a:rPr>
              <a:t>Regional channels and storm drains</a:t>
            </a:r>
          </a:p>
          <a:p>
            <a:pPr lvl="1"/>
            <a:endParaRPr lang="en-US" sz="2400" dirty="0">
              <a:latin typeface="Cambria" panose="02040503050406030204" pitchFamily="18" charset="0"/>
            </a:endParaRPr>
          </a:p>
          <a:p>
            <a:r>
              <a:rPr lang="en-US" sz="2800" u="sng" dirty="0">
                <a:latin typeface="Cambria" panose="02040503050406030204" pitchFamily="18" charset="0"/>
              </a:rPr>
              <a:t>Cities/County</a:t>
            </a:r>
          </a:p>
          <a:p>
            <a:pPr lvl="1"/>
            <a:r>
              <a:rPr lang="en-US" sz="2400" dirty="0">
                <a:latin typeface="Cambria" panose="02040503050406030204" pitchFamily="18" charset="0"/>
              </a:rPr>
              <a:t>Road culverts</a:t>
            </a:r>
          </a:p>
          <a:p>
            <a:pPr lvl="1"/>
            <a:r>
              <a:rPr lang="en-US" sz="2400" dirty="0">
                <a:latin typeface="Cambria" panose="02040503050406030204" pitchFamily="18" charset="0"/>
              </a:rPr>
              <a:t>Smaller storm drains (&lt;=36”)</a:t>
            </a:r>
          </a:p>
          <a:p>
            <a:pPr lvl="1"/>
            <a:r>
              <a:rPr lang="en-US" sz="2400" dirty="0">
                <a:latin typeface="Cambria" panose="02040503050406030204" pitchFamily="18" charset="0"/>
              </a:rPr>
              <a:t>Catch basins (roadside inlets)</a:t>
            </a:r>
          </a:p>
          <a:p>
            <a:pPr lvl="1"/>
            <a:endParaRPr lang="en-US" sz="2400" dirty="0">
              <a:latin typeface="Cambria" panose="02040503050406030204" pitchFamily="18" charset="0"/>
            </a:endParaRPr>
          </a:p>
          <a:p>
            <a:r>
              <a:rPr lang="en-US" sz="2800" u="sng" dirty="0">
                <a:latin typeface="Cambria" panose="02040503050406030204" pitchFamily="18" charset="0"/>
              </a:rPr>
              <a:t>Rural Property Owners/HOAs </a:t>
            </a:r>
          </a:p>
          <a:p>
            <a:pPr lvl="1"/>
            <a:r>
              <a:rPr lang="en-US" sz="2400" dirty="0">
                <a:latin typeface="Cambria" panose="02040503050406030204" pitchFamily="18" charset="0"/>
              </a:rPr>
              <a:t>Minor drainage infrastructure </a:t>
            </a:r>
          </a:p>
          <a:p>
            <a:pPr lvl="1"/>
            <a:r>
              <a:rPr lang="en-US" sz="2400" dirty="0">
                <a:latin typeface="Cambria" panose="02040503050406030204" pitchFamily="18" charset="0"/>
              </a:rPr>
              <a:t>Keep natural washes within private property free from obstruction</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7700" y="1018451"/>
            <a:ext cx="2622012" cy="1959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700" y="3129983"/>
            <a:ext cx="2620300" cy="1746867"/>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0" name="Picture 9"/>
          <p:cNvPicPr>
            <a:picLocks noChangeAspect="1"/>
          </p:cNvPicPr>
          <p:nvPr/>
        </p:nvPicPr>
        <p:blipFill>
          <a:blip r:embed="rId5"/>
          <a:stretch>
            <a:fillRect/>
          </a:stretch>
        </p:blipFill>
        <p:spPr>
          <a:xfrm>
            <a:off x="427700" y="5029200"/>
            <a:ext cx="2628376" cy="1828800"/>
          </a:xfrm>
          <a:prstGeom prst="rect">
            <a:avLst/>
          </a:prstGeom>
        </p:spPr>
      </p:pic>
    </p:spTree>
    <p:extLst>
      <p:ext uri="{BB962C8B-B14F-4D97-AF65-F5344CB8AC3E}">
        <p14:creationId xmlns:p14="http://schemas.microsoft.com/office/powerpoint/2010/main" val="124516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162" y="0"/>
            <a:ext cx="8229600" cy="1143000"/>
          </a:xfrm>
        </p:spPr>
        <p:txBody>
          <a:bodyPr>
            <a:normAutofit/>
          </a:bodyPr>
          <a:lstStyle/>
          <a:p>
            <a:pPr algn="ctr"/>
            <a:r>
              <a:rPr lang="en-US" sz="4000" dirty="0" smtClean="0">
                <a:latin typeface="Cambria" panose="02040503050406030204" pitchFamily="18" charset="0"/>
              </a:rPr>
              <a:t>Before the Storm – Sand Bagging</a:t>
            </a:r>
            <a:endParaRPr lang="en-US" sz="4000" dirty="0">
              <a:latin typeface="Cambria" panose="02040503050406030204" pitchFamily="18" charset="0"/>
            </a:endParaRPr>
          </a:p>
        </p:txBody>
      </p:sp>
      <p:sp>
        <p:nvSpPr>
          <p:cNvPr id="2" name="Content Placeholder 1"/>
          <p:cNvSpPr>
            <a:spLocks noGrp="1"/>
          </p:cNvSpPr>
          <p:nvPr>
            <p:ph idx="1"/>
          </p:nvPr>
        </p:nvSpPr>
        <p:spPr>
          <a:xfrm>
            <a:off x="38100" y="990600"/>
            <a:ext cx="9105900" cy="5867400"/>
          </a:xfrm>
        </p:spPr>
        <p:txBody>
          <a:bodyPr vert="horz" lIns="91440" tIns="45720" rIns="91440" bIns="45720" rtlCol="0" anchor="t">
            <a:noAutofit/>
          </a:bodyPr>
          <a:lstStyle/>
          <a:p>
            <a:pPr marL="3433763" indent="-255588"/>
            <a:r>
              <a:rPr lang="en-US" altLang="en-US" dirty="0" smtClean="0">
                <a:latin typeface="Cambria" panose="02040503050406030204" pitchFamily="18" charset="0"/>
              </a:rPr>
              <a:t>Stage and store sand and sandbags before the storm.</a:t>
            </a:r>
          </a:p>
          <a:p>
            <a:pPr marL="3433763" indent="-255588"/>
            <a:endParaRPr lang="en-US" altLang="en-US" sz="200" dirty="0">
              <a:latin typeface="Cambria" panose="02040503050406030204" pitchFamily="18" charset="0"/>
            </a:endParaRPr>
          </a:p>
          <a:p>
            <a:pPr marL="3433763" indent="-255588"/>
            <a:r>
              <a:rPr lang="en-US" altLang="en-US" dirty="0" smtClean="0">
                <a:latin typeface="Cambria" panose="02040503050406030204" pitchFamily="18" charset="0"/>
              </a:rPr>
              <a:t>You can obtain sand and sandbags from the local hardware store.</a:t>
            </a:r>
          </a:p>
          <a:p>
            <a:pPr marL="3178175" indent="0">
              <a:buNone/>
            </a:pPr>
            <a:r>
              <a:rPr lang="en-US" altLang="en-US" dirty="0" smtClean="0">
                <a:latin typeface="Cambria" panose="02040503050406030204" pitchFamily="18" charset="0"/>
              </a:rPr>
              <a:t>  </a:t>
            </a:r>
            <a:endParaRPr lang="en-US" altLang="en-US" sz="100" dirty="0">
              <a:latin typeface="Cambria" panose="02040503050406030204" pitchFamily="18" charset="0"/>
            </a:endParaRPr>
          </a:p>
          <a:p>
            <a:pPr marL="3429000" indent="-255588"/>
            <a:r>
              <a:rPr lang="en-US" dirty="0" smtClean="0">
                <a:latin typeface="Cambria" panose="02040503050406030204" pitchFamily="18" charset="0"/>
              </a:rPr>
              <a:t>For information regarding how to fill a sandbag: http</a:t>
            </a:r>
            <a:r>
              <a:rPr lang="en-US" dirty="0">
                <a:latin typeface="Cambria" panose="02040503050406030204" pitchFamily="18" charset="0"/>
              </a:rPr>
              <a:t>://www.rcflood.org/FloodSafety.aspx</a:t>
            </a:r>
            <a:endParaRPr lang="en-US" dirty="0" smtClean="0">
              <a:latin typeface="Cambria" panose="02040503050406030204" pitchFamily="18" charset="0"/>
            </a:endParaRPr>
          </a:p>
          <a:p>
            <a:pPr marL="0" indent="0">
              <a:buNone/>
            </a:pPr>
            <a:endParaRPr lang="en-US" sz="100" dirty="0">
              <a:latin typeface="Cambria" panose="02040503050406030204" pitchFamily="18" charset="0"/>
            </a:endParaRPr>
          </a:p>
          <a:p>
            <a:endParaRPr lang="en-US" dirty="0" smtClean="0">
              <a:latin typeface="Cambria" panose="02040503050406030204" pitchFamily="18" charset="0"/>
            </a:endParaRPr>
          </a:p>
          <a:p>
            <a:r>
              <a:rPr lang="en-US" dirty="0" smtClean="0">
                <a:latin typeface="Cambria" panose="02040503050406030204" pitchFamily="18" charset="0"/>
              </a:rPr>
              <a:t>Sandbags </a:t>
            </a:r>
            <a:r>
              <a:rPr lang="en-US" dirty="0">
                <a:latin typeface="Cambria" panose="02040503050406030204" pitchFamily="18" charset="0"/>
              </a:rPr>
              <a:t>will last as long as they don’t have a hole. If the bags are reusable, residents should keep them for the next major rainstorm. To discard, distribute sand in a flower </a:t>
            </a:r>
            <a:r>
              <a:rPr lang="en-US" dirty="0" smtClean="0">
                <a:latin typeface="Cambria" panose="02040503050406030204" pitchFamily="18" charset="0"/>
              </a:rPr>
              <a:t>bed </a:t>
            </a:r>
            <a:r>
              <a:rPr lang="en-US" dirty="0">
                <a:latin typeface="Cambria" panose="02040503050406030204" pitchFamily="18" charset="0"/>
              </a:rPr>
              <a:t>or over a lawn, and then throw away the empty bags</a:t>
            </a:r>
            <a:r>
              <a:rPr lang="en-US" dirty="0" smtClean="0">
                <a:latin typeface="Cambria" panose="02040503050406030204" pitchFamily="18" charset="0"/>
              </a:rPr>
              <a:t>.</a:t>
            </a:r>
          </a:p>
          <a:p>
            <a:endParaRPr lang="en-US" sz="100" dirty="0">
              <a:latin typeface="Cambria" panose="02040503050406030204" pitchFamily="18" charset="0"/>
            </a:endParaRPr>
          </a:p>
          <a:p>
            <a:r>
              <a:rPr lang="en-US" dirty="0" smtClean="0">
                <a:latin typeface="Cambria" panose="02040503050406030204" pitchFamily="18" charset="0"/>
              </a:rPr>
              <a:t>It is illegal to dump sand in a stream, in the gutter, or in the storm drain system.</a:t>
            </a:r>
            <a:endParaRPr lang="en-US" dirty="0">
              <a:latin typeface="Cambria" panose="02040503050406030204" pitchFamily="18"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81000" y="1295400"/>
            <a:ext cx="27432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542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905000"/>
            <a:ext cx="2991556" cy="2243667"/>
          </a:xfrm>
          <a:prstGeom prst="rect">
            <a:avLst/>
          </a:prstGeom>
        </p:spPr>
      </p:pic>
      <p:sp>
        <p:nvSpPr>
          <p:cNvPr id="5" name="Content Placeholder 1"/>
          <p:cNvSpPr>
            <a:spLocks noGrp="1"/>
          </p:cNvSpPr>
          <p:nvPr>
            <p:ph idx="1"/>
          </p:nvPr>
        </p:nvSpPr>
        <p:spPr>
          <a:xfrm>
            <a:off x="67028" y="4343400"/>
            <a:ext cx="9105900" cy="3657600"/>
          </a:xfrm>
        </p:spPr>
        <p:txBody>
          <a:bodyPr>
            <a:noAutofit/>
          </a:bodyPr>
          <a:lstStyle/>
          <a:p>
            <a:pPr algn="ctr"/>
            <a:endParaRPr lang="en-US" sz="1000" b="1" dirty="0">
              <a:latin typeface="Arial Black" panose="020B0A04020102020204" pitchFamily="34" charset="0"/>
            </a:endParaRPr>
          </a:p>
          <a:p>
            <a:pPr marL="0" indent="0" algn="ctr">
              <a:buNone/>
            </a:pPr>
            <a:r>
              <a:rPr lang="en-US" b="1" dirty="0" smtClean="0">
                <a:latin typeface="Arial Black" panose="020B0A04020102020204" pitchFamily="34" charset="0"/>
              </a:rPr>
              <a:t>COUNTY OF RIVERSIDE </a:t>
            </a:r>
          </a:p>
          <a:p>
            <a:pPr marL="0" indent="0" algn="ctr">
              <a:buNone/>
            </a:pPr>
            <a:r>
              <a:rPr lang="en-US" b="1" dirty="0" smtClean="0">
                <a:latin typeface="Arial Black" panose="020B0A04020102020204" pitchFamily="34" charset="0"/>
              </a:rPr>
              <a:t>EMERGENCY MANAGEMENT DEPARTMENT</a:t>
            </a:r>
          </a:p>
          <a:p>
            <a:pPr marL="0" indent="0" algn="ctr">
              <a:buNone/>
            </a:pPr>
            <a:r>
              <a:rPr lang="en-US" dirty="0" smtClean="0">
                <a:latin typeface="Cambria" panose="02040503050406030204" pitchFamily="18" charset="0"/>
              </a:rPr>
              <a:t>(951) 955-4700</a:t>
            </a:r>
          </a:p>
          <a:p>
            <a:pPr marL="0" indent="0" algn="ctr">
              <a:buNone/>
            </a:pPr>
            <a:r>
              <a:rPr lang="en-US" sz="2800" b="1" dirty="0" smtClean="0">
                <a:effectLst>
                  <a:outerShdw blurRad="38100" dist="38100" dir="2700000" algn="tl">
                    <a:srgbClr val="000000">
                      <a:alpha val="43137"/>
                    </a:srgbClr>
                  </a:outerShdw>
                </a:effectLst>
                <a:latin typeface="Cambria" panose="02040503050406030204" pitchFamily="18" charset="0"/>
                <a:hlinkClick r:id="rId4"/>
              </a:rPr>
              <a:t>WWW.RIVCOREADY.ORG</a:t>
            </a:r>
            <a:endParaRPr lang="en-US" sz="2800" b="1" dirty="0" smtClean="0">
              <a:effectLst>
                <a:outerShdw blurRad="38100" dist="38100" dir="2700000" algn="tl">
                  <a:srgbClr val="000000">
                    <a:alpha val="43137"/>
                  </a:srgbClr>
                </a:outerShdw>
              </a:effectLst>
              <a:latin typeface="Cambria" panose="02040503050406030204" pitchFamily="18" charset="0"/>
            </a:endParaRPr>
          </a:p>
          <a:p>
            <a:pPr marL="0" indent="0" algn="ctr">
              <a:buNone/>
            </a:pPr>
            <a:endParaRPr lang="en-US" dirty="0">
              <a:latin typeface="Cambria" panose="02040503050406030204" pitchFamily="18" charset="0"/>
            </a:endParaRPr>
          </a:p>
        </p:txBody>
      </p:sp>
      <p:sp>
        <p:nvSpPr>
          <p:cNvPr id="6" name="Title 2"/>
          <p:cNvSpPr>
            <a:spLocks noGrp="1"/>
          </p:cNvSpPr>
          <p:nvPr>
            <p:ph type="title"/>
          </p:nvPr>
        </p:nvSpPr>
        <p:spPr>
          <a:xfrm>
            <a:off x="381000" y="152400"/>
            <a:ext cx="8610600" cy="1173883"/>
          </a:xfrm>
        </p:spPr>
        <p:txBody>
          <a:bodyPr>
            <a:normAutofit/>
          </a:bodyPr>
          <a:lstStyle/>
          <a:p>
            <a:pPr algn="ctr"/>
            <a:r>
              <a:rPr lang="en-US" sz="3200" dirty="0">
                <a:latin typeface="Cambria" panose="02040503050406030204" pitchFamily="18" charset="0"/>
              </a:rPr>
              <a:t>Family Preparedness</a:t>
            </a:r>
          </a:p>
        </p:txBody>
      </p:sp>
    </p:spTree>
    <p:extLst>
      <p:ext uri="{BB962C8B-B14F-4D97-AF65-F5344CB8AC3E}">
        <p14:creationId xmlns:p14="http://schemas.microsoft.com/office/powerpoint/2010/main" val="13855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8" y="0"/>
            <a:ext cx="9142562" cy="1325563"/>
          </a:xfrm>
        </p:spPr>
        <p:txBody>
          <a:bodyPr>
            <a:normAutofit/>
          </a:bodyPr>
          <a:lstStyle/>
          <a:p>
            <a:pPr algn="ctr"/>
            <a:r>
              <a:rPr lang="en-US" sz="4000" dirty="0" smtClean="0">
                <a:latin typeface="Cambria" panose="02040503050406030204" pitchFamily="18" charset="0"/>
              </a:rPr>
              <a:t>During the Storm</a:t>
            </a:r>
            <a:endParaRPr lang="en-US" sz="4000" dirty="0">
              <a:latin typeface="Cambria" panose="02040503050406030204" pitchFamily="18" charset="0"/>
            </a:endParaRPr>
          </a:p>
        </p:txBody>
      </p:sp>
      <p:sp>
        <p:nvSpPr>
          <p:cNvPr id="2" name="Content Placeholder 1"/>
          <p:cNvSpPr>
            <a:spLocks noGrp="1"/>
          </p:cNvSpPr>
          <p:nvPr>
            <p:ph idx="1"/>
          </p:nvPr>
        </p:nvSpPr>
        <p:spPr>
          <a:xfrm>
            <a:off x="0" y="1417638"/>
            <a:ext cx="9144000" cy="5440362"/>
          </a:xfrm>
        </p:spPr>
        <p:txBody>
          <a:bodyPr>
            <a:normAutofit fontScale="92500" lnSpcReduction="20000"/>
          </a:bodyPr>
          <a:lstStyle/>
          <a:p>
            <a:pPr marL="5029200" indent="-255588"/>
            <a:r>
              <a:rPr lang="en-US" altLang="en-US" sz="2800" b="1" dirty="0"/>
              <a:t>Avoid unnecessary trips, only travel in emergency situations</a:t>
            </a:r>
            <a:r>
              <a:rPr lang="en-US" altLang="en-US" sz="2800" b="1" dirty="0" smtClean="0"/>
              <a:t>.</a:t>
            </a:r>
          </a:p>
          <a:p>
            <a:pPr marL="5029200" indent="-255588"/>
            <a:endParaRPr lang="en-US" altLang="en-US" sz="2800" b="1" dirty="0"/>
          </a:p>
          <a:p>
            <a:pPr marL="5029200" indent="-255588"/>
            <a:r>
              <a:rPr lang="en-US" altLang="en-US" sz="2800" b="1" dirty="0"/>
              <a:t>DO NOT </a:t>
            </a:r>
            <a:r>
              <a:rPr lang="en-US" altLang="en-US" sz="2800" b="1" dirty="0" smtClean="0"/>
              <a:t>“sightsee</a:t>
            </a:r>
            <a:r>
              <a:rPr lang="en-US" altLang="en-US" sz="2800" b="1" dirty="0"/>
              <a:t>” in flooded areas</a:t>
            </a:r>
            <a:r>
              <a:rPr lang="en-US" altLang="en-US" sz="2800" b="1" dirty="0" smtClean="0"/>
              <a:t>.</a:t>
            </a:r>
          </a:p>
          <a:p>
            <a:pPr marL="5029200" indent="-255588"/>
            <a:endParaRPr lang="en-US" altLang="en-US" sz="2800" b="1" dirty="0"/>
          </a:p>
          <a:p>
            <a:pPr marL="5029200" indent="-255588"/>
            <a:r>
              <a:rPr lang="en-US" altLang="en-US" sz="2800" b="1" dirty="0"/>
              <a:t>DO NOT attempt to go around barricades</a:t>
            </a:r>
            <a:r>
              <a:rPr lang="en-US" altLang="en-US" sz="2800" b="1" dirty="0" smtClean="0"/>
              <a:t>.</a:t>
            </a:r>
          </a:p>
          <a:p>
            <a:endParaRPr lang="en-US" altLang="en-US" sz="2800" b="1" dirty="0"/>
          </a:p>
          <a:p>
            <a:r>
              <a:rPr lang="en-US" altLang="en-US" sz="2800" b="1" dirty="0"/>
              <a:t>DO NOT try to cross low water crossings that have flowing water. </a:t>
            </a:r>
            <a:endParaRPr lang="en-US" altLang="en-US" sz="2800" b="1" dirty="0" smtClean="0"/>
          </a:p>
          <a:p>
            <a:pPr lvl="1"/>
            <a:endParaRPr lang="en-US" altLang="en-US" b="1" dirty="0" smtClean="0"/>
          </a:p>
          <a:p>
            <a:pPr lvl="1"/>
            <a:r>
              <a:rPr lang="en-US" altLang="en-US" b="1" dirty="0" smtClean="0"/>
              <a:t>Two </a:t>
            </a:r>
            <a:r>
              <a:rPr lang="en-US" altLang="en-US" b="1" dirty="0"/>
              <a:t>feet of flowing water can move a 2,000 pound </a:t>
            </a:r>
            <a:r>
              <a:rPr lang="en-US" altLang="en-US" b="1" dirty="0" smtClean="0"/>
              <a:t>car.</a:t>
            </a:r>
          </a:p>
          <a:p>
            <a:pPr lvl="1"/>
            <a:endParaRPr lang="en-US" altLang="en-US" b="1" dirty="0"/>
          </a:p>
          <a:p>
            <a:pPr lvl="1"/>
            <a:r>
              <a:rPr lang="en-US" altLang="en-US" b="1" dirty="0"/>
              <a:t>6 inches of water can sweep you off your feet.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28800"/>
            <a:ext cx="4816202" cy="2078936"/>
          </a:xfrm>
          <a:prstGeom prst="rect">
            <a:avLst/>
          </a:prstGeom>
        </p:spPr>
      </p:pic>
    </p:spTree>
    <p:extLst>
      <p:ext uri="{BB962C8B-B14F-4D97-AF65-F5344CB8AC3E}">
        <p14:creationId xmlns:p14="http://schemas.microsoft.com/office/powerpoint/2010/main" val="1249448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317"/>
            <a:ext cx="8991600" cy="1325563"/>
          </a:xfrm>
        </p:spPr>
        <p:txBody>
          <a:bodyPr>
            <a:normAutofit/>
          </a:bodyPr>
          <a:lstStyle/>
          <a:p>
            <a:pPr algn="ctr"/>
            <a:r>
              <a:rPr lang="en-US" sz="4000" dirty="0" smtClean="0">
                <a:latin typeface="Cambria" panose="02040503050406030204" pitchFamily="18" charset="0"/>
              </a:rPr>
              <a:t>During the Storm</a:t>
            </a:r>
            <a:endParaRPr lang="en-US" sz="4000" dirty="0">
              <a:latin typeface="Cambria" panose="02040503050406030204" pitchFamily="18" charset="0"/>
            </a:endParaRPr>
          </a:p>
        </p:txBody>
      </p:sp>
      <p:sp>
        <p:nvSpPr>
          <p:cNvPr id="2" name="Content Placeholder 1"/>
          <p:cNvSpPr>
            <a:spLocks noGrp="1"/>
          </p:cNvSpPr>
          <p:nvPr>
            <p:ph idx="1"/>
          </p:nvPr>
        </p:nvSpPr>
        <p:spPr>
          <a:xfrm>
            <a:off x="3657600" y="1294701"/>
            <a:ext cx="5716772" cy="2972498"/>
          </a:xfrm>
        </p:spPr>
        <p:txBody>
          <a:bodyPr>
            <a:normAutofit/>
          </a:bodyPr>
          <a:lstStyle/>
          <a:p>
            <a:r>
              <a:rPr lang="en-US" sz="2600" dirty="0" smtClean="0"/>
              <a:t>In an emergency dial “911”</a:t>
            </a:r>
          </a:p>
          <a:p>
            <a:endParaRPr lang="en-US" sz="2600" dirty="0"/>
          </a:p>
          <a:p>
            <a:r>
              <a:rPr lang="en-US" sz="2600" dirty="0" smtClean="0"/>
              <a:t>Clogged channels – call 951.955.1230</a:t>
            </a:r>
          </a:p>
          <a:p>
            <a:endParaRPr lang="en-US" sz="2600" dirty="0"/>
          </a:p>
          <a:p>
            <a:r>
              <a:rPr lang="en-US" sz="2600" dirty="0" smtClean="0"/>
              <a:t>Clogged inlets, road culverts, roadside ditches – call 951.955.1230</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95400"/>
            <a:ext cx="3349256" cy="25146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58" y="4267200"/>
            <a:ext cx="4356477" cy="24479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4267199"/>
            <a:ext cx="4356477" cy="2447925"/>
          </a:xfrm>
          <a:prstGeom prst="rect">
            <a:avLst/>
          </a:prstGeom>
        </p:spPr>
      </p:pic>
    </p:spTree>
    <p:extLst>
      <p:ext uri="{BB962C8B-B14F-4D97-AF65-F5344CB8AC3E}">
        <p14:creationId xmlns:p14="http://schemas.microsoft.com/office/powerpoint/2010/main" val="2572250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7162" y="0"/>
            <a:ext cx="8229600" cy="1143000"/>
          </a:xfrm>
        </p:spPr>
        <p:txBody>
          <a:bodyPr>
            <a:normAutofit/>
          </a:bodyPr>
          <a:lstStyle/>
          <a:p>
            <a:pPr algn="ctr"/>
            <a:r>
              <a:rPr lang="en-US" sz="4000" dirty="0" smtClean="0">
                <a:latin typeface="Cambria" panose="02040503050406030204" pitchFamily="18" charset="0"/>
              </a:rPr>
              <a:t>Make a Kit</a:t>
            </a:r>
            <a:endParaRPr lang="en-US" sz="4000" dirty="0">
              <a:latin typeface="Cambria" panose="02040503050406030204" pitchFamily="18" charset="0"/>
            </a:endParaRPr>
          </a:p>
        </p:txBody>
      </p:sp>
      <p:sp>
        <p:nvSpPr>
          <p:cNvPr id="5" name="Title 2"/>
          <p:cNvSpPr txBox="1">
            <a:spLocks/>
          </p:cNvSpPr>
          <p:nvPr/>
        </p:nvSpPr>
        <p:spPr>
          <a:xfrm>
            <a:off x="379562" y="2133600"/>
            <a:ext cx="8229600" cy="236220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9600" dirty="0" smtClean="0">
                <a:latin typeface="Arial" panose="020B0604020202020204" pitchFamily="34" charset="0"/>
                <a:cs typeface="Arial" panose="020B0604020202020204" pitchFamily="34" charset="0"/>
              </a:rPr>
              <a:t> </a:t>
            </a:r>
          </a:p>
          <a:p>
            <a:endParaRPr lang="en-US" sz="4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Start by considering what hazards you are vulnerable to: flooding, power outages, earthquakes, etc.</a:t>
            </a:r>
          </a:p>
          <a:p>
            <a:pPr marL="571500" indent="-571500">
              <a:buFont typeface="Arial" panose="020B0604020202020204" pitchFamily="34" charset="0"/>
              <a:buChar char="•"/>
            </a:pPr>
            <a:endParaRPr lang="en-US" sz="56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Consider what, if any, equipment, medication, phone numbers or supplies you will need to sustain </a:t>
            </a:r>
            <a:r>
              <a:rPr lang="en-US" sz="5600" dirty="0">
                <a:latin typeface="Arial" panose="020B0604020202020204" pitchFamily="34" charset="0"/>
                <a:cs typeface="Arial" panose="020B0604020202020204" pitchFamily="34" charset="0"/>
              </a:rPr>
              <a:t>your needs </a:t>
            </a:r>
            <a:r>
              <a:rPr lang="en-US" sz="5600" dirty="0" smtClean="0">
                <a:latin typeface="Arial" panose="020B0604020202020204" pitchFamily="34" charset="0"/>
                <a:cs typeface="Arial" panose="020B0604020202020204" pitchFamily="34" charset="0"/>
              </a:rPr>
              <a:t>and or maintain basic comfortability. Here are a few ideas; for more ideas visit: </a:t>
            </a:r>
            <a:r>
              <a:rPr lang="en-US" sz="5600" dirty="0" smtClean="0">
                <a:latin typeface="Arial" panose="020B0604020202020204" pitchFamily="34" charset="0"/>
                <a:cs typeface="Arial" panose="020B0604020202020204" pitchFamily="34" charset="0"/>
                <a:hlinkClick r:id="rId3"/>
              </a:rPr>
              <a:t>www.rivcoready.org</a:t>
            </a:r>
            <a:r>
              <a:rPr lang="en-US" sz="5600" dirty="0" smtClean="0">
                <a:latin typeface="Arial" panose="020B0604020202020204" pitchFamily="34" charset="0"/>
                <a:cs typeface="Arial" panose="020B0604020202020204" pitchFamily="34" charset="0"/>
              </a:rPr>
              <a:t> </a:t>
            </a:r>
          </a:p>
          <a:p>
            <a:pPr lvl="1"/>
            <a:endParaRPr lang="en-US" sz="4400" dirty="0" smtClean="0">
              <a:latin typeface="Arial" panose="020B0604020202020204" pitchFamily="34" charset="0"/>
              <a:cs typeface="Arial" panose="020B0604020202020204" pitchFamily="34" charset="0"/>
            </a:endParaRP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Assistive devices &amp; medications</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Food (canned or Meals Ready to Eat (MRE)</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Water (1 gal/person/day minimum *don’t forget to add extra for pets and hand washing*</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Pet supplies (leashes, food dish, food, etc.)</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Contact lists</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Out of state contact(s)</a:t>
            </a:r>
            <a:r>
              <a:rPr lang="en-US" sz="4400" dirty="0">
                <a:latin typeface="Arial" panose="020B0604020202020204" pitchFamily="34" charset="0"/>
                <a:cs typeface="Arial" panose="020B0604020202020204" pitchFamily="34" charset="0"/>
              </a:rPr>
              <a:t> </a:t>
            </a:r>
            <a:endParaRPr lang="en-US" sz="4400" dirty="0" smtClean="0">
              <a:latin typeface="Arial" panose="020B0604020202020204" pitchFamily="34" charset="0"/>
              <a:cs typeface="Arial" panose="020B0604020202020204" pitchFamily="34" charset="0"/>
            </a:endParaRP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Cell </a:t>
            </a:r>
            <a:r>
              <a:rPr lang="en-US" sz="4400" dirty="0">
                <a:latin typeface="Arial" panose="020B0604020202020204" pitchFamily="34" charset="0"/>
                <a:cs typeface="Arial" panose="020B0604020202020204" pitchFamily="34" charset="0"/>
              </a:rPr>
              <a:t>phone charger </a:t>
            </a:r>
            <a:r>
              <a:rPr lang="en-US" sz="4400" dirty="0" smtClean="0">
                <a:latin typeface="Arial" panose="020B0604020202020204" pitchFamily="34" charset="0"/>
                <a:cs typeface="Arial" panose="020B0604020202020204" pitchFamily="34" charset="0"/>
              </a:rPr>
              <a:t> (electric, solar, etc.)</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Flashlight &amp; batteries </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Generator if possible</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Waterproof matches</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Light and warm clothing, rain poncho, hat, dry socks, etc.</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Non-latex gloves</a:t>
            </a:r>
          </a:p>
          <a:p>
            <a:pPr marL="1028700" lvl="1" indent="-223838">
              <a:buFont typeface="Arial" panose="020B0604020202020204" pitchFamily="34" charset="0"/>
              <a:buChar char="•"/>
            </a:pPr>
            <a:r>
              <a:rPr lang="en-US" sz="4400" dirty="0" smtClean="0">
                <a:latin typeface="Arial" panose="020B0604020202020204" pitchFamily="34" charset="0"/>
                <a:cs typeface="Arial" panose="020B0604020202020204" pitchFamily="34" charset="0"/>
              </a:rPr>
              <a:t>Hand sanitizer (evaporates over time, replace annually)</a:t>
            </a: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Prepare for a </a:t>
            </a:r>
            <a:r>
              <a:rPr lang="en-US" sz="5600" u="sng" dirty="0">
                <a:latin typeface="Arial" panose="020B0604020202020204" pitchFamily="34" charset="0"/>
                <a:cs typeface="Arial" panose="020B0604020202020204" pitchFamily="34" charset="0"/>
              </a:rPr>
              <a:t>minimum</a:t>
            </a:r>
            <a:r>
              <a:rPr lang="en-US" sz="5600" dirty="0">
                <a:latin typeface="Arial" panose="020B0604020202020204" pitchFamily="34" charset="0"/>
                <a:cs typeface="Arial" panose="020B0604020202020204" pitchFamily="34" charset="0"/>
              </a:rPr>
              <a:t> </a:t>
            </a:r>
            <a:r>
              <a:rPr lang="en-US" sz="5600" dirty="0" smtClean="0">
                <a:latin typeface="Arial" panose="020B0604020202020204" pitchFamily="34" charset="0"/>
                <a:cs typeface="Arial" panose="020B0604020202020204" pitchFamily="34" charset="0"/>
              </a:rPr>
              <a:t>of </a:t>
            </a:r>
            <a:r>
              <a:rPr lang="en-US" sz="5600" dirty="0">
                <a:latin typeface="Arial" panose="020B0604020202020204" pitchFamily="34" charset="0"/>
                <a:cs typeface="Arial" panose="020B0604020202020204" pitchFamily="34" charset="0"/>
              </a:rPr>
              <a:t>three days (</a:t>
            </a:r>
            <a:r>
              <a:rPr lang="en-US" sz="5600" i="1" dirty="0">
                <a:latin typeface="Arial" panose="020B0604020202020204" pitchFamily="34" charset="0"/>
                <a:cs typeface="Arial" panose="020B0604020202020204" pitchFamily="34" charset="0"/>
              </a:rPr>
              <a:t>seven days is </a:t>
            </a:r>
            <a:r>
              <a:rPr lang="en-US" sz="5600" i="1" dirty="0" smtClean="0">
                <a:latin typeface="Arial" panose="020B0604020202020204" pitchFamily="34" charset="0"/>
                <a:cs typeface="Arial" panose="020B0604020202020204" pitchFamily="34" charset="0"/>
              </a:rPr>
              <a:t>preferred</a:t>
            </a:r>
            <a:r>
              <a:rPr lang="en-US" sz="5600" dirty="0" smtClean="0">
                <a:latin typeface="Arial" panose="020B0604020202020204" pitchFamily="34" charset="0"/>
                <a:cs typeface="Arial" panose="020B0604020202020204" pitchFamily="34" charset="0"/>
              </a:rPr>
              <a:t>)</a:t>
            </a:r>
          </a:p>
          <a:p>
            <a:endParaRPr lang="en-US" sz="9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Preparing </a:t>
            </a:r>
            <a:r>
              <a:rPr lang="en-US" sz="5600" dirty="0">
                <a:latin typeface="Arial" panose="020B0604020202020204" pitchFamily="34" charset="0"/>
                <a:cs typeface="Arial" panose="020B0604020202020204" pitchFamily="34" charset="0"/>
              </a:rPr>
              <a:t>a kit doesn't have to cost a lot of </a:t>
            </a:r>
            <a:r>
              <a:rPr lang="en-US" sz="5600" dirty="0" smtClean="0">
                <a:latin typeface="Arial" panose="020B0604020202020204" pitchFamily="34" charset="0"/>
                <a:cs typeface="Arial" panose="020B0604020202020204" pitchFamily="34" charset="0"/>
              </a:rPr>
              <a:t>money! </a:t>
            </a:r>
          </a:p>
          <a:p>
            <a:pPr marL="1028700" lvl="1" indent="-223838">
              <a:buFont typeface="Arial" panose="020B0604020202020204" pitchFamily="34" charset="0"/>
              <a:buChar char="•"/>
            </a:pPr>
            <a:r>
              <a:rPr lang="en-US" sz="4800" dirty="0" smtClean="0">
                <a:latin typeface="Arial" panose="020B0604020202020204" pitchFamily="34" charset="0"/>
                <a:cs typeface="Arial" panose="020B0604020202020204" pitchFamily="34" charset="0"/>
              </a:rPr>
              <a:t>You </a:t>
            </a:r>
            <a:r>
              <a:rPr lang="en-US" sz="4800" dirty="0">
                <a:latin typeface="Arial" panose="020B0604020202020204" pitchFamily="34" charset="0"/>
                <a:cs typeface="Arial" panose="020B0604020202020204" pitchFamily="34" charset="0"/>
              </a:rPr>
              <a:t>probably already have a lot of the things you will </a:t>
            </a:r>
            <a:r>
              <a:rPr lang="en-US" sz="4800" dirty="0" smtClean="0">
                <a:latin typeface="Arial" panose="020B0604020202020204" pitchFamily="34" charset="0"/>
                <a:cs typeface="Arial" panose="020B0604020202020204" pitchFamily="34" charset="0"/>
              </a:rPr>
              <a:t>need</a:t>
            </a:r>
          </a:p>
          <a:p>
            <a:pPr marL="1028700" lvl="1" indent="-223838">
              <a:buFont typeface="Arial" panose="020B0604020202020204" pitchFamily="34" charset="0"/>
              <a:buChar char="•"/>
            </a:pPr>
            <a:r>
              <a:rPr lang="en-US" sz="4800" dirty="0" smtClean="0">
                <a:latin typeface="Arial" panose="020B0604020202020204" pitchFamily="34" charset="0"/>
                <a:cs typeface="Arial" panose="020B0604020202020204" pitchFamily="34" charset="0"/>
              </a:rPr>
              <a:t>Putting </a:t>
            </a:r>
            <a:r>
              <a:rPr lang="en-US" sz="4800" dirty="0">
                <a:latin typeface="Arial" panose="020B0604020202020204" pitchFamily="34" charset="0"/>
                <a:cs typeface="Arial" panose="020B0604020202020204" pitchFamily="34" charset="0"/>
              </a:rPr>
              <a:t>them together so you can quickly find everything when disaster strikes will give you piece of mind and help you cope with the </a:t>
            </a:r>
            <a:r>
              <a:rPr lang="en-US" sz="4800" dirty="0" smtClean="0">
                <a:latin typeface="Arial" panose="020B0604020202020204" pitchFamily="34" charset="0"/>
                <a:cs typeface="Arial" panose="020B0604020202020204" pitchFamily="34" charset="0"/>
              </a:rPr>
              <a:t>disaster</a:t>
            </a:r>
          </a:p>
          <a:p>
            <a:pPr marL="1028700" lvl="1" indent="-223838">
              <a:buFont typeface="Arial" panose="020B0604020202020204" pitchFamily="34" charset="0"/>
              <a:buChar char="•"/>
            </a:pPr>
            <a:r>
              <a:rPr lang="en-US" sz="4800" dirty="0" smtClean="0">
                <a:latin typeface="Arial" panose="020B0604020202020204" pitchFamily="34" charset="0"/>
                <a:cs typeface="Arial" panose="020B0604020202020204" pitchFamily="34" charset="0"/>
              </a:rPr>
              <a:t>Utilize local stores where nothing is over $1.00</a:t>
            </a:r>
            <a:endParaRPr lang="en-US" sz="41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Don’t forget to plan for your pets!</a:t>
            </a:r>
            <a:endParaRPr lang="en-US" sz="5600" dirty="0">
              <a:latin typeface="Arial" panose="020B0604020202020204" pitchFamily="34" charset="0"/>
              <a:cs typeface="Arial" panose="020B0604020202020204" pitchFamily="34" charset="0"/>
            </a:endParaRPr>
          </a:p>
          <a:p>
            <a:endParaRPr lang="en-US"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181600"/>
            <a:ext cx="2006600" cy="1504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1615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7162" y="0"/>
            <a:ext cx="8229600" cy="1143000"/>
          </a:xfrm>
        </p:spPr>
        <p:txBody>
          <a:bodyPr>
            <a:normAutofit/>
          </a:bodyPr>
          <a:lstStyle/>
          <a:p>
            <a:pPr algn="ctr"/>
            <a:r>
              <a:rPr lang="en-US" sz="4000" dirty="0" smtClean="0">
                <a:latin typeface="Cambria" panose="02040503050406030204" pitchFamily="18" charset="0"/>
              </a:rPr>
              <a:t>Have a Plan</a:t>
            </a:r>
            <a:endParaRPr lang="en-US" sz="4000" dirty="0">
              <a:latin typeface="Cambria" panose="02040503050406030204" pitchFamily="18" charset="0"/>
            </a:endParaRPr>
          </a:p>
        </p:txBody>
      </p:sp>
      <p:sp>
        <p:nvSpPr>
          <p:cNvPr id="5" name="Title 2"/>
          <p:cNvSpPr txBox="1">
            <a:spLocks/>
          </p:cNvSpPr>
          <p:nvPr/>
        </p:nvSpPr>
        <p:spPr>
          <a:xfrm>
            <a:off x="379562" y="1524000"/>
            <a:ext cx="8229600" cy="236220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9600" dirty="0" smtClean="0">
                <a:latin typeface="Arial" panose="020B0604020202020204" pitchFamily="34" charset="0"/>
                <a:cs typeface="Arial" panose="020B0604020202020204" pitchFamily="34" charset="0"/>
              </a:rPr>
              <a:t> </a:t>
            </a:r>
          </a:p>
          <a:p>
            <a:endParaRPr lang="en-US" sz="4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Developing a plan doesn’t have to be overwhelming!</a:t>
            </a:r>
          </a:p>
          <a:p>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Consider some basic points when creating a plan</a:t>
            </a:r>
          </a:p>
          <a:p>
            <a:pPr marL="571500" indent="-571500">
              <a:buFont typeface="Arial" panose="020B0604020202020204" pitchFamily="34" charset="0"/>
              <a:buChar char="•"/>
            </a:pPr>
            <a:endParaRPr lang="en-US" sz="5600" dirty="0">
              <a:latin typeface="Arial" panose="020B0604020202020204" pitchFamily="34" charset="0"/>
              <a:cs typeface="Arial" panose="020B0604020202020204" pitchFamily="34" charset="0"/>
            </a:endParaRPr>
          </a:p>
          <a:p>
            <a:pPr marL="1028700" lvl="1" indent="-223838">
              <a:buFont typeface="Arial" panose="020B0604020202020204" pitchFamily="34" charset="0"/>
              <a:buChar char="•"/>
            </a:pPr>
            <a:r>
              <a:rPr lang="en-US" sz="4800" dirty="0" smtClean="0">
                <a:latin typeface="Arial" panose="020B0604020202020204" pitchFamily="34" charset="0"/>
                <a:cs typeface="Arial" panose="020B0604020202020204" pitchFamily="34" charset="0"/>
              </a:rPr>
              <a:t>What are the family dynamics -do you have kids, elderly, medically fragile people in the home to consider?</a:t>
            </a:r>
          </a:p>
          <a:p>
            <a:pPr marL="1028700" lvl="1" indent="-223838">
              <a:buFont typeface="Arial" panose="020B0604020202020204" pitchFamily="34" charset="0"/>
              <a:buChar char="•"/>
            </a:pPr>
            <a:r>
              <a:rPr lang="en-US" sz="4800" dirty="0" smtClean="0">
                <a:latin typeface="Arial" panose="020B0604020202020204" pitchFamily="34" charset="0"/>
                <a:cs typeface="Arial" panose="020B0604020202020204" pitchFamily="34" charset="0"/>
              </a:rPr>
              <a:t>Do you travel a long distance from work, home or school, each day?</a:t>
            </a:r>
          </a:p>
          <a:p>
            <a:pPr marL="1028700" lvl="1" indent="-223838">
              <a:buFont typeface="Arial" panose="020B0604020202020204" pitchFamily="34" charset="0"/>
              <a:buChar char="•"/>
            </a:pPr>
            <a:r>
              <a:rPr lang="en-US" sz="4800" dirty="0" smtClean="0">
                <a:latin typeface="Arial" panose="020B0604020202020204" pitchFamily="34" charset="0"/>
                <a:cs typeface="Arial" panose="020B0604020202020204" pitchFamily="34" charset="0"/>
              </a:rPr>
              <a:t>Who will look after your home if you are away?</a:t>
            </a:r>
          </a:p>
          <a:p>
            <a:pPr lvl="1"/>
            <a:endParaRPr lang="en-US" sz="41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Write down meeting place locations (primary, secondary)</a:t>
            </a: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Identify travel arrangement plans (from work, to pick up kids, etc.)</a:t>
            </a: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Store a list of important phone numbers in your kit – </a:t>
            </a:r>
            <a:r>
              <a:rPr lang="en-US" sz="5600" i="1" dirty="0" smtClean="0">
                <a:latin typeface="Arial" panose="020B0604020202020204" pitchFamily="34" charset="0"/>
                <a:cs typeface="Arial" panose="020B0604020202020204" pitchFamily="34" charset="0"/>
              </a:rPr>
              <a:t>including your insurance provider*</a:t>
            </a:r>
          </a:p>
          <a:p>
            <a:r>
              <a:rPr lang="en-US" sz="4800" i="1" dirty="0" smtClean="0">
                <a:latin typeface="Arial" panose="020B0604020202020204" pitchFamily="34" charset="0"/>
                <a:cs typeface="Arial" panose="020B0604020202020204" pitchFamily="34" charset="0"/>
              </a:rPr>
              <a:t>              *most homeowners insurance policies do not include flood or earthquake coverage – call and ask!</a:t>
            </a: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Keep a copy of your plan with your kit</a:t>
            </a: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Make sure everyone who needs to know about your plan, does!</a:t>
            </a: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Practice the plan from time to time to keep it fresh in your mind; make updates as necessary</a:t>
            </a:r>
          </a:p>
          <a:p>
            <a:endParaRPr lang="en-US" sz="5600" dirty="0" smtClean="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5600" dirty="0" smtClean="0">
                <a:latin typeface="Arial" panose="020B0604020202020204" pitchFamily="34" charset="0"/>
                <a:cs typeface="Arial" panose="020B0604020202020204" pitchFamily="34" charset="0"/>
              </a:rPr>
              <a:t>Know where to seek information about the disaster (i.e. local radio stations, websites, etc.)</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081" y="4876800"/>
            <a:ext cx="1522562" cy="1778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5087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7162" y="0"/>
            <a:ext cx="8229600" cy="1143000"/>
          </a:xfrm>
        </p:spPr>
        <p:txBody>
          <a:bodyPr>
            <a:normAutofit/>
          </a:bodyPr>
          <a:lstStyle/>
          <a:p>
            <a:pPr algn="ctr"/>
            <a:r>
              <a:rPr lang="en-US" sz="4000" dirty="0" smtClean="0">
                <a:latin typeface="Cambria" panose="02040503050406030204" pitchFamily="18" charset="0"/>
              </a:rPr>
              <a:t>Stay Informed</a:t>
            </a:r>
            <a:endParaRPr lang="en-US" sz="4000" dirty="0">
              <a:latin typeface="Cambria" panose="02040503050406030204" pitchFamily="18" charset="0"/>
            </a:endParaRPr>
          </a:p>
        </p:txBody>
      </p:sp>
      <p:sp>
        <p:nvSpPr>
          <p:cNvPr id="5" name="Title 2"/>
          <p:cNvSpPr txBox="1">
            <a:spLocks/>
          </p:cNvSpPr>
          <p:nvPr/>
        </p:nvSpPr>
        <p:spPr>
          <a:xfrm>
            <a:off x="388029" y="381000"/>
            <a:ext cx="8229600" cy="1752600"/>
          </a:xfrm>
          <a:prstGeom prst="rect">
            <a:avLst/>
          </a:prstGeom>
        </p:spPr>
        <p:txBody>
          <a:bodyPr vert="horz" lIns="91440" tIns="45720" rIns="91440" bIns="45720" rtlCol="0" anchor="ct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9600" dirty="0" smtClean="0">
                <a:latin typeface="Arial" panose="020B0604020202020204" pitchFamily="34" charset="0"/>
                <a:cs typeface="Arial" panose="020B0604020202020204" pitchFamily="34" charset="0"/>
              </a:rPr>
              <a:t> </a:t>
            </a:r>
          </a:p>
          <a:p>
            <a:endParaRPr lang="en-US" sz="4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5600" dirty="0" smtClean="0">
              <a:latin typeface="Arial" panose="020B0604020202020204" pitchFamily="34" charset="0"/>
              <a:cs typeface="Arial" panose="020B0604020202020204" pitchFamily="34" charset="0"/>
            </a:endParaRPr>
          </a:p>
          <a:p>
            <a:r>
              <a:rPr lang="en-US" sz="5600" dirty="0" smtClean="0">
                <a:latin typeface="Arial" panose="020B0604020202020204" pitchFamily="34" charset="0"/>
                <a:cs typeface="Arial" panose="020B0604020202020204" pitchFamily="34" charset="0"/>
              </a:rPr>
              <a:t>Knowing where to get information </a:t>
            </a:r>
            <a:r>
              <a:rPr lang="en-US" sz="5600" u="sng" dirty="0" smtClean="0">
                <a:latin typeface="Arial" panose="020B0604020202020204" pitchFamily="34" charset="0"/>
                <a:cs typeface="Arial" panose="020B0604020202020204" pitchFamily="34" charset="0"/>
              </a:rPr>
              <a:t>before, during and after</a:t>
            </a:r>
            <a:r>
              <a:rPr lang="en-US" sz="5600" dirty="0" smtClean="0">
                <a:latin typeface="Arial" panose="020B0604020202020204" pitchFamily="34" charset="0"/>
                <a:cs typeface="Arial" panose="020B0604020202020204" pitchFamily="34" charset="0"/>
              </a:rPr>
              <a:t> a disaster can have a direct effect on your ability to respond and recover!</a:t>
            </a:r>
          </a:p>
          <a:p>
            <a:endParaRPr lang="en-US" sz="5600" dirty="0">
              <a:latin typeface="Arial" panose="020B0604020202020204" pitchFamily="34" charset="0"/>
              <a:cs typeface="Arial" panose="020B0604020202020204" pitchFamily="34" charset="0"/>
            </a:endParaRPr>
          </a:p>
          <a:p>
            <a:r>
              <a:rPr lang="en-US" sz="5600" u="sng" dirty="0" smtClean="0">
                <a:latin typeface="Arial" panose="020B0604020202020204" pitchFamily="34" charset="0"/>
                <a:cs typeface="Arial" panose="020B0604020202020204" pitchFamily="34" charset="0"/>
              </a:rPr>
              <a:t>Knowing your local radio and news stations can help you stay informed!</a:t>
            </a:r>
          </a:p>
          <a:p>
            <a:endParaRPr lang="en-US" sz="5600" dirty="0">
              <a:latin typeface="Arial" panose="020B0604020202020204" pitchFamily="34" charset="0"/>
              <a:cs typeface="Arial" panose="020B0604020202020204" pitchFamily="34" charset="0"/>
            </a:endParaRPr>
          </a:p>
          <a:p>
            <a:r>
              <a:rPr lang="en-US" sz="5600" dirty="0" smtClean="0">
                <a:latin typeface="Arial" panose="020B0604020202020204" pitchFamily="34" charset="0"/>
                <a:cs typeface="Arial" panose="020B0604020202020204" pitchFamily="34" charset="0"/>
              </a:rPr>
              <a:t>Here are some other information resources you should become familiar with:</a:t>
            </a:r>
          </a:p>
          <a:p>
            <a:endParaRPr lang="en-US" sz="5600" dirty="0">
              <a:latin typeface="Arial" panose="020B0604020202020204" pitchFamily="34" charset="0"/>
              <a:cs typeface="Arial" panose="020B0604020202020204" pitchFamily="34" charset="0"/>
            </a:endParaRPr>
          </a:p>
        </p:txBody>
      </p:sp>
      <p:sp>
        <p:nvSpPr>
          <p:cNvPr id="6" name="Title 2"/>
          <p:cNvSpPr txBox="1">
            <a:spLocks/>
          </p:cNvSpPr>
          <p:nvPr/>
        </p:nvSpPr>
        <p:spPr>
          <a:xfrm>
            <a:off x="304800" y="2319868"/>
            <a:ext cx="4945971" cy="1752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Before the disaster:</a:t>
            </a:r>
          </a:p>
          <a:p>
            <a:r>
              <a:rPr lang="en-US" sz="2000" dirty="0" smtClean="0">
                <a:latin typeface="Arial" panose="020B0604020202020204" pitchFamily="34" charset="0"/>
                <a:cs typeface="Arial" panose="020B0604020202020204" pitchFamily="34" charset="0"/>
                <a:hlinkClick r:id="rId3"/>
              </a:rPr>
              <a:t>www.rivcoready.org</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4"/>
              </a:rPr>
              <a:t>www.rcflood.org</a:t>
            </a:r>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hlinkClick r:id="rId5"/>
              </a:rPr>
              <a:t>www.rvcfire.org</a:t>
            </a:r>
          </a:p>
          <a:p>
            <a:r>
              <a:rPr lang="en-US" sz="2000" dirty="0" smtClean="0">
                <a:latin typeface="Arial" panose="020B0604020202020204" pitchFamily="34" charset="0"/>
                <a:cs typeface="Arial" panose="020B0604020202020204" pitchFamily="34" charset="0"/>
                <a:hlinkClick r:id="rId5"/>
              </a:rPr>
              <a:t>www.redcross.org</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6"/>
              </a:rPr>
              <a:t>www.caloes.ca.gov</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7"/>
              </a:rPr>
              <a:t>www.fema.gov</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8"/>
              </a:rPr>
              <a:t>www.noaa.gov</a:t>
            </a:r>
            <a:r>
              <a:rPr lang="en-US" sz="20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(weather)</a:t>
            </a: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
        <p:nvSpPr>
          <p:cNvPr id="7" name="Title 2"/>
          <p:cNvSpPr txBox="1">
            <a:spLocks/>
          </p:cNvSpPr>
          <p:nvPr/>
        </p:nvSpPr>
        <p:spPr>
          <a:xfrm>
            <a:off x="4164162" y="1972727"/>
            <a:ext cx="4945971" cy="1752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pPr algn="r"/>
            <a:r>
              <a:rPr lang="en-US" sz="2000" u="sng" dirty="0" smtClean="0">
                <a:latin typeface="Arial" panose="020B0604020202020204" pitchFamily="34" charset="0"/>
                <a:cs typeface="Arial" panose="020B0604020202020204" pitchFamily="34" charset="0"/>
              </a:rPr>
              <a:t>During the disaster:</a:t>
            </a:r>
          </a:p>
          <a:p>
            <a:pPr algn="r"/>
            <a:r>
              <a:rPr lang="en-US" sz="2000" dirty="0" smtClean="0">
                <a:latin typeface="Arial" panose="020B0604020202020204" pitchFamily="34" charset="0"/>
                <a:cs typeface="Arial" panose="020B0604020202020204" pitchFamily="34" charset="0"/>
                <a:hlinkClick r:id="rId9"/>
              </a:rPr>
              <a:t>www.rvcfire.org</a:t>
            </a:r>
            <a:endParaRPr lang="en-US" sz="2000" dirty="0" smtClean="0">
              <a:latin typeface="Arial" panose="020B0604020202020204" pitchFamily="34" charset="0"/>
              <a:cs typeface="Arial" panose="020B0604020202020204" pitchFamily="34" charset="0"/>
            </a:endParaRPr>
          </a:p>
          <a:p>
            <a:pPr algn="r"/>
            <a:r>
              <a:rPr lang="en-US" sz="2000" dirty="0" smtClean="0">
                <a:latin typeface="Arial" panose="020B0604020202020204" pitchFamily="34" charset="0"/>
                <a:cs typeface="Arial" panose="020B0604020202020204" pitchFamily="34" charset="0"/>
                <a:hlinkClick r:id="rId10"/>
              </a:rPr>
              <a:t>www.riversidesheriff.org</a:t>
            </a:r>
            <a:endParaRPr lang="en-US" sz="2000" dirty="0" smtClean="0">
              <a:latin typeface="Arial" panose="020B0604020202020204" pitchFamily="34" charset="0"/>
              <a:cs typeface="Arial" panose="020B0604020202020204" pitchFamily="34" charset="0"/>
            </a:endParaRPr>
          </a:p>
          <a:p>
            <a:pPr algn="r"/>
            <a:r>
              <a:rPr lang="en-US" sz="2000" dirty="0" smtClean="0">
                <a:latin typeface="Arial" panose="020B0604020202020204" pitchFamily="34" charset="0"/>
                <a:cs typeface="Arial" panose="020B0604020202020204" pitchFamily="34" charset="0"/>
                <a:hlinkClick r:id="rId11"/>
              </a:rPr>
              <a:t>www.dot.ca.gov</a:t>
            </a:r>
            <a:endParaRPr lang="en-US" sz="2000" dirty="0" smtClean="0">
              <a:latin typeface="Arial" panose="020B0604020202020204" pitchFamily="34" charset="0"/>
              <a:cs typeface="Arial" panose="020B0604020202020204" pitchFamily="34" charset="0"/>
            </a:endParaRPr>
          </a:p>
          <a:p>
            <a:pPr algn="r"/>
            <a:r>
              <a:rPr lang="en-US" sz="2000" dirty="0" smtClean="0">
                <a:latin typeface="Arial" panose="020B0604020202020204" pitchFamily="34" charset="0"/>
                <a:cs typeface="Arial" panose="020B0604020202020204" pitchFamily="34" charset="0"/>
                <a:hlinkClick r:id="rId8"/>
              </a:rPr>
              <a:t>www.noaa.gov</a:t>
            </a:r>
            <a:endParaRPr lang="en-US" sz="14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
        <p:nvSpPr>
          <p:cNvPr id="8" name="Title 2"/>
          <p:cNvSpPr txBox="1">
            <a:spLocks/>
          </p:cNvSpPr>
          <p:nvPr/>
        </p:nvSpPr>
        <p:spPr>
          <a:xfrm>
            <a:off x="313267" y="4495800"/>
            <a:ext cx="4945971" cy="175260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u="sng" dirty="0" smtClean="0">
                <a:latin typeface="Arial" panose="020B0604020202020204" pitchFamily="34" charset="0"/>
                <a:cs typeface="Arial" panose="020B0604020202020204" pitchFamily="34" charset="0"/>
              </a:rPr>
              <a:t>After the disaster:</a:t>
            </a:r>
          </a:p>
          <a:p>
            <a:r>
              <a:rPr lang="en-US" sz="2000" dirty="0" smtClean="0">
                <a:latin typeface="Arial" panose="020B0604020202020204" pitchFamily="34" charset="0"/>
                <a:cs typeface="Arial" panose="020B0604020202020204" pitchFamily="34" charset="0"/>
                <a:hlinkClick r:id="rId3"/>
              </a:rPr>
              <a:t>www.rivcoready.org</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4"/>
              </a:rPr>
              <a:t>www.rcflood.org</a:t>
            </a:r>
            <a:r>
              <a:rPr lang="en-US" sz="2000" dirty="0" smtClean="0">
                <a:latin typeface="Arial" panose="020B0604020202020204" pitchFamily="34" charset="0"/>
                <a:cs typeface="Arial" panose="020B0604020202020204" pitchFamily="34" charset="0"/>
              </a:rPr>
              <a:t> </a:t>
            </a:r>
          </a:p>
          <a:p>
            <a:r>
              <a:rPr lang="en-US" sz="2000" dirty="0" smtClean="0">
                <a:latin typeface="Arial" panose="020B0604020202020204" pitchFamily="34" charset="0"/>
                <a:cs typeface="Arial" panose="020B0604020202020204" pitchFamily="34" charset="0"/>
                <a:hlinkClick r:id="rId6"/>
              </a:rPr>
              <a:t>www.connectriverside.org</a:t>
            </a:r>
          </a:p>
          <a:p>
            <a:r>
              <a:rPr lang="en-US" sz="2000" dirty="0">
                <a:latin typeface="Arial" panose="020B0604020202020204" pitchFamily="34" charset="0"/>
                <a:cs typeface="Arial" panose="020B0604020202020204" pitchFamily="34" charset="0"/>
                <a:hlinkClick r:id="rId5"/>
              </a:rPr>
              <a:t>www.redcross.org</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6"/>
              </a:rPr>
              <a:t>www.caloes.ca.gov</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hlinkClick r:id="rId7"/>
              </a:rPr>
              <a:t>www.fema.gov</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7147" y="4724400"/>
            <a:ext cx="20574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02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752600" y="2133600"/>
            <a:ext cx="5936571" cy="1752600"/>
          </a:xfrm>
          <a:prstGeom prst="rect">
            <a:avLst/>
          </a:prstGeom>
        </p:spPr>
        <p:txBody>
          <a:bodyPr vert="horz" lIns="91440" tIns="45720" rIns="91440" bIns="45720" rtlCol="0" anchor="ctr">
            <a:normAutofit fontScale="4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9600" dirty="0" smtClean="0">
              <a:latin typeface="Cambria" panose="02040503050406030204" pitchFamily="18" charset="0"/>
            </a:endParaRPr>
          </a:p>
          <a:p>
            <a:endParaRPr lang="en-US" sz="9600" dirty="0">
              <a:latin typeface="Cambria" panose="02040503050406030204" pitchFamily="18" charset="0"/>
            </a:endParaRPr>
          </a:p>
          <a:p>
            <a:pPr algn="ctr"/>
            <a:r>
              <a:rPr lang="en-US" sz="9600" dirty="0" smtClean="0">
                <a:latin typeface="Cambria" panose="02040503050406030204" pitchFamily="18" charset="0"/>
              </a:rPr>
              <a:t>QUESTIONS / COMMENTS</a:t>
            </a:r>
            <a:endParaRPr lang="en-US" sz="6400" dirty="0" smtClean="0">
              <a:latin typeface="Cambria" panose="02040503050406030204" pitchFamily="18" charset="0"/>
            </a:endParaRPr>
          </a:p>
          <a:p>
            <a:endParaRPr lang="en-US" sz="9600" dirty="0">
              <a:latin typeface="Cambria" panose="02040503050406030204" pitchFamily="18" charset="0"/>
            </a:endParaRPr>
          </a:p>
          <a:p>
            <a:endParaRPr lang="en-US" sz="9600" dirty="0" smtClean="0">
              <a:latin typeface="Cambria" panose="02040503050406030204" pitchFamily="18" charset="0"/>
            </a:endParaRPr>
          </a:p>
        </p:txBody>
      </p:sp>
    </p:spTree>
    <p:extLst>
      <p:ext uri="{BB962C8B-B14F-4D97-AF65-F5344CB8AC3E}">
        <p14:creationId xmlns:p14="http://schemas.microsoft.com/office/powerpoint/2010/main" val="248660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2209800"/>
            <a:ext cx="5162550" cy="4351338"/>
          </a:xfrm>
        </p:spPr>
        <p:txBody>
          <a:bodyPr vert="horz" lIns="91440" tIns="45720" rIns="91440" bIns="45720" rtlCol="0" anchor="t">
            <a:normAutofit/>
          </a:bodyPr>
          <a:lstStyle/>
          <a:p>
            <a:r>
              <a:rPr lang="en-US" sz="4000" dirty="0"/>
              <a:t>El Nino and Flood Risk</a:t>
            </a:r>
          </a:p>
          <a:p>
            <a:endParaRPr lang="en-US" sz="4000" dirty="0"/>
          </a:p>
          <a:p>
            <a:endParaRPr lang="en-US" sz="2000" dirty="0"/>
          </a:p>
          <a:p>
            <a:r>
              <a:rPr lang="en-US" sz="4000" dirty="0"/>
              <a:t>Property Preparedness</a:t>
            </a:r>
          </a:p>
          <a:p>
            <a:endParaRPr lang="en-US" sz="4000" dirty="0"/>
          </a:p>
          <a:p>
            <a:endParaRPr lang="en-US" sz="2000" dirty="0"/>
          </a:p>
          <a:p>
            <a:r>
              <a:rPr lang="en-US" sz="4000" dirty="0"/>
              <a:t>Family Preparedness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01" y="3352800"/>
            <a:ext cx="1733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276" y="5081732"/>
            <a:ext cx="2336800" cy="1752600"/>
          </a:xfrm>
          <a:prstGeom prst="rect">
            <a:avLst/>
          </a:prstGeom>
        </p:spPr>
      </p:pic>
      <p:sp>
        <p:nvSpPr>
          <p:cNvPr id="8" name="Title 2"/>
          <p:cNvSpPr>
            <a:spLocks noGrp="1"/>
          </p:cNvSpPr>
          <p:nvPr>
            <p:ph type="title"/>
          </p:nvPr>
        </p:nvSpPr>
        <p:spPr>
          <a:xfrm>
            <a:off x="0" y="0"/>
            <a:ext cx="9144000" cy="1177512"/>
          </a:xfrm>
        </p:spPr>
        <p:txBody>
          <a:bodyPr>
            <a:normAutofit/>
          </a:bodyPr>
          <a:lstStyle/>
          <a:p>
            <a:pPr algn="ctr"/>
            <a:r>
              <a:rPr lang="en-US" sz="4000" dirty="0" smtClean="0">
                <a:latin typeface="Cambria" panose="02040503050406030204" pitchFamily="18" charset="0"/>
              </a:rPr>
              <a:t>Presentation Outline</a:t>
            </a:r>
            <a:endParaRPr lang="en-US" sz="4000" dirty="0">
              <a:latin typeface="Cambria" panose="02040503050406030204" pitchFamily="18" charset="0"/>
            </a:endParaRPr>
          </a:p>
        </p:txBody>
      </p:sp>
      <p:pic>
        <p:nvPicPr>
          <p:cNvPr id="7" name="Picture 6" descr="Golden embossed RCFC logo - Copy - Copy.png"/>
          <p:cNvPicPr>
            <a:picLocks noChangeAspect="1"/>
          </p:cNvPicPr>
          <p:nvPr/>
        </p:nvPicPr>
        <p:blipFill>
          <a:blip r:embed="rId5"/>
          <a:stretch>
            <a:fillRect/>
          </a:stretch>
        </p:blipFill>
        <p:spPr>
          <a:xfrm>
            <a:off x="502775" y="1402503"/>
            <a:ext cx="1899113" cy="1955060"/>
          </a:xfrm>
          <a:prstGeom prst="rect">
            <a:avLst/>
          </a:prstGeom>
        </p:spPr>
      </p:pic>
    </p:spTree>
    <p:extLst>
      <p:ext uri="{BB962C8B-B14F-4D97-AF65-F5344CB8AC3E}">
        <p14:creationId xmlns:p14="http://schemas.microsoft.com/office/powerpoint/2010/main" val="95158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06463"/>
            <a:ext cx="8382000" cy="4699000"/>
          </a:xfrm>
          <a:prstGeom prst="rect">
            <a:avLst/>
          </a:prstGeom>
        </p:spPr>
      </p:pic>
    </p:spTree>
    <p:extLst>
      <p:ext uri="{BB962C8B-B14F-4D97-AF65-F5344CB8AC3E}">
        <p14:creationId xmlns:p14="http://schemas.microsoft.com/office/powerpoint/2010/main" val="1783952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0163"/>
            <a:ext cx="7886700" cy="1325563"/>
          </a:xfrm>
        </p:spPr>
        <p:txBody>
          <a:bodyPr>
            <a:normAutofit/>
          </a:bodyPr>
          <a:lstStyle/>
          <a:p>
            <a:pPr algn="ctr"/>
            <a:r>
              <a:rPr lang="en-US" sz="4000" dirty="0" smtClean="0">
                <a:latin typeface="Cambria" panose="02040503050406030204" pitchFamily="18" charset="0"/>
              </a:rPr>
              <a:t>What is El Nino?</a:t>
            </a:r>
            <a:endParaRPr lang="en-US" sz="4000" dirty="0">
              <a:latin typeface="Cambria" panose="02040503050406030204" pitchFamily="18" charset="0"/>
            </a:endParaRPr>
          </a:p>
        </p:txBody>
      </p:sp>
      <p:sp>
        <p:nvSpPr>
          <p:cNvPr id="2" name="Content Placeholder 1"/>
          <p:cNvSpPr>
            <a:spLocks noGrp="1"/>
          </p:cNvSpPr>
          <p:nvPr>
            <p:ph idx="1"/>
          </p:nvPr>
        </p:nvSpPr>
        <p:spPr>
          <a:xfrm>
            <a:off x="457200" y="1295400"/>
            <a:ext cx="8229600" cy="4525963"/>
          </a:xfrm>
        </p:spPr>
        <p:txBody>
          <a:bodyPr>
            <a:normAutofit/>
          </a:bodyPr>
          <a:lstStyle/>
          <a:p>
            <a:pPr marL="109728" indent="0">
              <a:buNone/>
            </a:pPr>
            <a:r>
              <a:rPr lang="en-US" sz="2800" dirty="0">
                <a:latin typeface="Cambria" panose="02040503050406030204" pitchFamily="18" charset="0"/>
              </a:rPr>
              <a:t>El Niño is a weather phenomenon that involves a warming of the Pacific Ocean west of Peru. The temperature </a:t>
            </a:r>
            <a:r>
              <a:rPr lang="en-US" sz="2800" dirty="0" smtClean="0">
                <a:latin typeface="Cambria" panose="02040503050406030204" pitchFamily="18" charset="0"/>
              </a:rPr>
              <a:t>increase </a:t>
            </a:r>
            <a:r>
              <a:rPr lang="en-US" sz="2800" dirty="0">
                <a:latin typeface="Cambria" panose="02040503050406030204" pitchFamily="18" charset="0"/>
              </a:rPr>
              <a:t>can cause dramatic changes in weather patterns worldwide, bringing wet rains to California but drought to Indonesia and </a:t>
            </a:r>
            <a:r>
              <a:rPr lang="en-US" sz="2800" dirty="0" smtClean="0">
                <a:latin typeface="Cambria" panose="02040503050406030204" pitchFamily="18" charset="0"/>
              </a:rPr>
              <a:t>Australia</a:t>
            </a:r>
            <a:r>
              <a:rPr lang="en-US" sz="2800" dirty="0">
                <a:latin typeface="Cambria" panose="02040503050406030204" pitchFamily="18" charset="0"/>
              </a:rPr>
              <a:t>.</a:t>
            </a:r>
            <a:endParaRPr lang="en-US" altLang="en-US" sz="2800" b="1" dirty="0">
              <a:latin typeface="Cambria" panose="02040503050406030204" pitchFamily="18" charset="0"/>
            </a:endParaRPr>
          </a:p>
          <a:p>
            <a:pPr marL="109728" indent="0" algn="ct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352800"/>
            <a:ext cx="4419600" cy="3314700"/>
          </a:xfrm>
          <a:prstGeom prst="rect">
            <a:avLst/>
          </a:prstGeom>
        </p:spPr>
      </p:pic>
    </p:spTree>
    <p:extLst>
      <p:ext uri="{BB962C8B-B14F-4D97-AF65-F5344CB8AC3E}">
        <p14:creationId xmlns:p14="http://schemas.microsoft.com/office/powerpoint/2010/main" val="250978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mbria" panose="02040503050406030204" pitchFamily="18" charset="0"/>
              </a:rPr>
              <a:t>Change in Jet Stream Delivers More Rain to Southern California</a:t>
            </a:r>
            <a:endParaRPr lang="en-US" sz="4000" dirty="0">
              <a:latin typeface="Cambria" panose="02040503050406030204" pitchFamily="18" charset="0"/>
            </a:endParaRPr>
          </a:p>
        </p:txBody>
      </p:sp>
      <p:sp>
        <p:nvSpPr>
          <p:cNvPr id="9" name="Freeform 8"/>
          <p:cNvSpPr/>
          <p:nvPr/>
        </p:nvSpPr>
        <p:spPr>
          <a:xfrm>
            <a:off x="722376" y="3595779"/>
            <a:ext cx="3602736" cy="477429"/>
          </a:xfrm>
          <a:custGeom>
            <a:avLst/>
            <a:gdLst>
              <a:gd name="connsiteX0" fmla="*/ 0 w 3602736"/>
              <a:gd name="connsiteY0" fmla="*/ 400149 h 477429"/>
              <a:gd name="connsiteX1" fmla="*/ 411480 w 3602736"/>
              <a:gd name="connsiteY1" fmla="*/ 473301 h 477429"/>
              <a:gd name="connsiteX2" fmla="*/ 960120 w 3602736"/>
              <a:gd name="connsiteY2" fmla="*/ 290421 h 477429"/>
              <a:gd name="connsiteX3" fmla="*/ 1527048 w 3602736"/>
              <a:gd name="connsiteY3" fmla="*/ 34389 h 477429"/>
              <a:gd name="connsiteX4" fmla="*/ 1856232 w 3602736"/>
              <a:gd name="connsiteY4" fmla="*/ 25245 h 477429"/>
              <a:gd name="connsiteX5" fmla="*/ 2414016 w 3602736"/>
              <a:gd name="connsiteY5" fmla="*/ 244701 h 477429"/>
              <a:gd name="connsiteX6" fmla="*/ 3035808 w 3602736"/>
              <a:gd name="connsiteY6" fmla="*/ 336141 h 477429"/>
              <a:gd name="connsiteX7" fmla="*/ 3602736 w 3602736"/>
              <a:gd name="connsiteY7" fmla="*/ 235557 h 47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2736" h="477429">
                <a:moveTo>
                  <a:pt x="0" y="400149"/>
                </a:moveTo>
                <a:cubicBezTo>
                  <a:pt x="125730" y="445869"/>
                  <a:pt x="251460" y="491589"/>
                  <a:pt x="411480" y="473301"/>
                </a:cubicBezTo>
                <a:cubicBezTo>
                  <a:pt x="571500" y="455013"/>
                  <a:pt x="774192" y="363573"/>
                  <a:pt x="960120" y="290421"/>
                </a:cubicBezTo>
                <a:cubicBezTo>
                  <a:pt x="1146048" y="217269"/>
                  <a:pt x="1377696" y="78585"/>
                  <a:pt x="1527048" y="34389"/>
                </a:cubicBezTo>
                <a:cubicBezTo>
                  <a:pt x="1676400" y="-9807"/>
                  <a:pt x="1708404" y="-9807"/>
                  <a:pt x="1856232" y="25245"/>
                </a:cubicBezTo>
                <a:cubicBezTo>
                  <a:pt x="2004060" y="60297"/>
                  <a:pt x="2217420" y="192885"/>
                  <a:pt x="2414016" y="244701"/>
                </a:cubicBezTo>
                <a:cubicBezTo>
                  <a:pt x="2610612" y="296517"/>
                  <a:pt x="2837688" y="337665"/>
                  <a:pt x="3035808" y="336141"/>
                </a:cubicBezTo>
                <a:cubicBezTo>
                  <a:pt x="3233928" y="334617"/>
                  <a:pt x="3418332" y="285087"/>
                  <a:pt x="3602736" y="235557"/>
                </a:cubicBezTo>
              </a:path>
            </a:pathLst>
          </a:custGeom>
          <a:noFill/>
          <a:ln w="111125">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308473" y="3823225"/>
            <a:ext cx="3213354" cy="125449"/>
          </a:xfrm>
          <a:custGeom>
            <a:avLst/>
            <a:gdLst>
              <a:gd name="connsiteX0" fmla="*/ 0 w 3035808"/>
              <a:gd name="connsiteY0" fmla="*/ 5279 h 143142"/>
              <a:gd name="connsiteX1" fmla="*/ 649224 w 3035808"/>
              <a:gd name="connsiteY1" fmla="*/ 5279 h 143142"/>
              <a:gd name="connsiteX2" fmla="*/ 1261872 w 3035808"/>
              <a:gd name="connsiteY2" fmla="*/ 60143 h 143142"/>
              <a:gd name="connsiteX3" fmla="*/ 1636776 w 3035808"/>
              <a:gd name="connsiteY3" fmla="*/ 142439 h 143142"/>
              <a:gd name="connsiteX4" fmla="*/ 2423160 w 3035808"/>
              <a:gd name="connsiteY4" fmla="*/ 96719 h 143142"/>
              <a:gd name="connsiteX5" fmla="*/ 3035808 w 3035808"/>
              <a:gd name="connsiteY5" fmla="*/ 41855 h 143142"/>
              <a:gd name="connsiteX0" fmla="*/ 0 w 3035808"/>
              <a:gd name="connsiteY0" fmla="*/ 29568 h 171120"/>
              <a:gd name="connsiteX1" fmla="*/ 649224 w 3035808"/>
              <a:gd name="connsiteY1" fmla="*/ 29568 h 171120"/>
              <a:gd name="connsiteX2" fmla="*/ 1278171 w 3035808"/>
              <a:gd name="connsiteY2" fmla="*/ 6794 h 171120"/>
              <a:gd name="connsiteX3" fmla="*/ 1636776 w 3035808"/>
              <a:gd name="connsiteY3" fmla="*/ 166728 h 171120"/>
              <a:gd name="connsiteX4" fmla="*/ 2423160 w 3035808"/>
              <a:gd name="connsiteY4" fmla="*/ 121008 h 171120"/>
              <a:gd name="connsiteX5" fmla="*/ 3035808 w 3035808"/>
              <a:gd name="connsiteY5" fmla="*/ 66144 h 171120"/>
              <a:gd name="connsiteX0" fmla="*/ 0 w 3035808"/>
              <a:gd name="connsiteY0" fmla="*/ 24836 h 121226"/>
              <a:gd name="connsiteX1" fmla="*/ 649224 w 3035808"/>
              <a:gd name="connsiteY1" fmla="*/ 24836 h 121226"/>
              <a:gd name="connsiteX2" fmla="*/ 1278171 w 3035808"/>
              <a:gd name="connsiteY2" fmla="*/ 2062 h 121226"/>
              <a:gd name="connsiteX3" fmla="*/ 1644925 w 3035808"/>
              <a:gd name="connsiteY3" fmla="*/ 84358 h 121226"/>
              <a:gd name="connsiteX4" fmla="*/ 2423160 w 3035808"/>
              <a:gd name="connsiteY4" fmla="*/ 116276 h 121226"/>
              <a:gd name="connsiteX5" fmla="*/ 3035808 w 3035808"/>
              <a:gd name="connsiteY5" fmla="*/ 61412 h 121226"/>
              <a:gd name="connsiteX0" fmla="*/ 0 w 3035808"/>
              <a:gd name="connsiteY0" fmla="*/ 24836 h 125449"/>
              <a:gd name="connsiteX1" fmla="*/ 649224 w 3035808"/>
              <a:gd name="connsiteY1" fmla="*/ 24836 h 125449"/>
              <a:gd name="connsiteX2" fmla="*/ 1278171 w 3035808"/>
              <a:gd name="connsiteY2" fmla="*/ 2062 h 125449"/>
              <a:gd name="connsiteX3" fmla="*/ 1644925 w 3035808"/>
              <a:gd name="connsiteY3" fmla="*/ 84358 h 125449"/>
              <a:gd name="connsiteX4" fmla="*/ 2423160 w 3035808"/>
              <a:gd name="connsiteY4" fmla="*/ 116276 h 125449"/>
              <a:gd name="connsiteX5" fmla="*/ 3035808 w 3035808"/>
              <a:gd name="connsiteY5" fmla="*/ 61412 h 12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5808" h="125449">
                <a:moveTo>
                  <a:pt x="0" y="24836"/>
                </a:moveTo>
                <a:cubicBezTo>
                  <a:pt x="219456" y="20264"/>
                  <a:pt x="436196" y="28632"/>
                  <a:pt x="649224" y="24836"/>
                </a:cubicBezTo>
                <a:cubicBezTo>
                  <a:pt x="862252" y="21040"/>
                  <a:pt x="1112221" y="-7858"/>
                  <a:pt x="1278171" y="2062"/>
                </a:cubicBezTo>
                <a:cubicBezTo>
                  <a:pt x="1444121" y="11982"/>
                  <a:pt x="1486691" y="39443"/>
                  <a:pt x="1644925" y="84358"/>
                </a:cubicBezTo>
                <a:cubicBezTo>
                  <a:pt x="1803159" y="129273"/>
                  <a:pt x="2189988" y="133040"/>
                  <a:pt x="2423160" y="116276"/>
                </a:cubicBezTo>
                <a:cubicBezTo>
                  <a:pt x="2656332" y="99512"/>
                  <a:pt x="2846070" y="80462"/>
                  <a:pt x="3035808" y="61412"/>
                </a:cubicBezTo>
              </a:path>
            </a:pathLst>
          </a:custGeom>
          <a:noFill/>
          <a:ln w="104775">
            <a:solidFill>
              <a:schemeClr val="bg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200" y="2874137"/>
            <a:ext cx="838200" cy="830997"/>
          </a:xfrm>
          <a:prstGeom prst="rect">
            <a:avLst/>
          </a:prstGeom>
          <a:noFill/>
        </p:spPr>
        <p:txBody>
          <a:bodyPr wrap="square" rtlCol="0">
            <a:spAutoFit/>
          </a:bodyPr>
          <a:lstStyle/>
          <a:p>
            <a:r>
              <a:rPr lang="en-US" sz="4800" dirty="0" smtClean="0">
                <a:solidFill>
                  <a:schemeClr val="bg1"/>
                </a:solidFill>
              </a:rPr>
              <a:t>L</a:t>
            </a:r>
            <a:endParaRPr lang="en-US" sz="4800" dirty="0">
              <a:solidFill>
                <a:schemeClr val="bg1"/>
              </a:solidFill>
            </a:endParaRPr>
          </a:p>
        </p:txBody>
      </p:sp>
      <p:sp>
        <p:nvSpPr>
          <p:cNvPr id="12" name="TextBox 11"/>
          <p:cNvSpPr txBox="1"/>
          <p:nvPr/>
        </p:nvSpPr>
        <p:spPr>
          <a:xfrm>
            <a:off x="3486912" y="2592623"/>
            <a:ext cx="838200" cy="830997"/>
          </a:xfrm>
          <a:prstGeom prst="rect">
            <a:avLst/>
          </a:prstGeom>
          <a:noFill/>
        </p:spPr>
        <p:txBody>
          <a:bodyPr wrap="square" rtlCol="0">
            <a:spAutoFit/>
          </a:bodyPr>
          <a:lstStyle/>
          <a:p>
            <a:r>
              <a:rPr lang="en-US" sz="4800" dirty="0" smtClean="0">
                <a:solidFill>
                  <a:schemeClr val="bg1"/>
                </a:solidFill>
              </a:rPr>
              <a:t>L</a:t>
            </a:r>
            <a:endParaRPr lang="en-US" sz="4800" dirty="0">
              <a:solidFill>
                <a:schemeClr val="bg1"/>
              </a:solidFill>
            </a:endParaRPr>
          </a:p>
        </p:txBody>
      </p:sp>
      <p:sp>
        <p:nvSpPr>
          <p:cNvPr id="13" name="TextBox 12"/>
          <p:cNvSpPr txBox="1"/>
          <p:nvPr/>
        </p:nvSpPr>
        <p:spPr>
          <a:xfrm>
            <a:off x="7810500" y="2349635"/>
            <a:ext cx="838200" cy="830997"/>
          </a:xfrm>
          <a:prstGeom prst="rect">
            <a:avLst/>
          </a:prstGeom>
          <a:noFill/>
        </p:spPr>
        <p:txBody>
          <a:bodyPr wrap="square" rtlCol="0">
            <a:spAutoFit/>
          </a:bodyPr>
          <a:lstStyle/>
          <a:p>
            <a:r>
              <a:rPr lang="en-US" sz="4800" dirty="0" smtClean="0">
                <a:solidFill>
                  <a:schemeClr val="bg1"/>
                </a:solidFill>
              </a:rPr>
              <a:t>L</a:t>
            </a:r>
            <a:endParaRPr lang="en-US" sz="4800" dirty="0">
              <a:solidFill>
                <a:schemeClr val="bg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6553" y="3505200"/>
            <a:ext cx="7177447" cy="33578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20" y="1689916"/>
            <a:ext cx="3450380" cy="3267981"/>
          </a:xfrm>
          <a:prstGeom prst="rect">
            <a:avLst/>
          </a:prstGeom>
        </p:spPr>
      </p:pic>
    </p:spTree>
    <p:extLst>
      <p:ext uri="{BB962C8B-B14F-4D97-AF65-F5344CB8AC3E}">
        <p14:creationId xmlns:p14="http://schemas.microsoft.com/office/powerpoint/2010/main" val="7530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0"/>
            <a:ext cx="7886700" cy="1325563"/>
          </a:xfrm>
        </p:spPr>
        <p:txBody>
          <a:bodyPr>
            <a:normAutofit/>
          </a:bodyPr>
          <a:lstStyle/>
          <a:p>
            <a:pPr algn="ctr"/>
            <a:r>
              <a:rPr lang="en-US" sz="4000" dirty="0" smtClean="0">
                <a:latin typeface="Cambria" panose="02040503050406030204" pitchFamily="18" charset="0"/>
              </a:rPr>
              <a:t>Why is this one such a big deal?</a:t>
            </a:r>
            <a:endParaRPr lang="en-US" sz="4000" dirty="0">
              <a:latin typeface="Cambria" panose="02040503050406030204" pitchFamily="18" charset="0"/>
            </a:endParaRPr>
          </a:p>
        </p:txBody>
      </p:sp>
      <p:sp>
        <p:nvSpPr>
          <p:cNvPr id="6" name="Content Placeholder 1"/>
          <p:cNvSpPr>
            <a:spLocks noGrp="1"/>
          </p:cNvSpPr>
          <p:nvPr>
            <p:ph idx="1"/>
          </p:nvPr>
        </p:nvSpPr>
        <p:spPr>
          <a:xfrm>
            <a:off x="228600" y="5334000"/>
            <a:ext cx="8686800" cy="1066800"/>
          </a:xfrm>
        </p:spPr>
        <p:txBody>
          <a:bodyPr>
            <a:normAutofit/>
          </a:bodyPr>
          <a:lstStyle/>
          <a:p>
            <a:pPr marL="566928" indent="-457200"/>
            <a:r>
              <a:rPr lang="en-US" sz="2800" dirty="0" smtClean="0">
                <a:latin typeface="Cambria" panose="02040503050406030204" pitchFamily="18" charset="0"/>
              </a:rPr>
              <a:t>This El Niño is as strong as the record 97/98 El Niño</a:t>
            </a:r>
          </a:p>
          <a:p>
            <a:pPr marL="566928" indent="-457200"/>
            <a:r>
              <a:rPr lang="en-US" sz="2800" dirty="0" smtClean="0">
                <a:latin typeface="Cambria" panose="02040503050406030204" pitchFamily="18" charset="0"/>
              </a:rPr>
              <a:t>Strong El Niños tend to predict wet years </a:t>
            </a:r>
            <a:endParaRPr lang="en-US" altLang="en-US" sz="2000" dirty="0">
              <a:latin typeface="Cambria" panose="02040503050406030204" pitchFamily="18" charset="0"/>
            </a:endParaRPr>
          </a:p>
          <a:p>
            <a:pPr marL="109728" indent="0" algn="ctr">
              <a:buNone/>
            </a:pPr>
            <a:endParaRPr lang="en-US" dirty="0"/>
          </a:p>
        </p:txBody>
      </p:sp>
      <p:pic>
        <p:nvPicPr>
          <p:cNvPr id="2050" name="Picture 2" descr="http://www.trbimg.com/img-55d629ba/turbine/la-me-g-0820-el-nino-ocean-temps-20150820/600"/>
          <p:cNvPicPr>
            <a:picLocks noChangeAspect="1" noChangeArrowheads="1"/>
          </p:cNvPicPr>
          <p:nvPr/>
        </p:nvPicPr>
        <p:blipFill rotWithShape="1">
          <a:blip r:embed="rId3">
            <a:extLst>
              <a:ext uri="{28A0092B-C50C-407E-A947-70E740481C1C}">
                <a14:useLocalDpi xmlns:a14="http://schemas.microsoft.com/office/drawing/2010/main" val="0"/>
              </a:ext>
            </a:extLst>
          </a:blip>
          <a:srcRect t="17498"/>
          <a:stretch/>
        </p:blipFill>
        <p:spPr bwMode="auto">
          <a:xfrm>
            <a:off x="628650" y="1447800"/>
            <a:ext cx="7753350" cy="35927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56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055114931"/>
              </p:ext>
            </p:extLst>
          </p:nvPr>
        </p:nvGraphicFramePr>
        <p:xfrm>
          <a:off x="609600" y="1417639"/>
          <a:ext cx="7696200" cy="475307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a:spLocks noGrp="1"/>
          </p:cNvSpPr>
          <p:nvPr>
            <p:ph type="title"/>
          </p:nvPr>
        </p:nvSpPr>
        <p:spPr>
          <a:xfrm>
            <a:off x="620200" y="152400"/>
            <a:ext cx="7886700" cy="1183840"/>
          </a:xfrm>
          <a:ln>
            <a:noFill/>
          </a:ln>
        </p:spPr>
        <p:txBody>
          <a:bodyPr>
            <a:normAutofit fontScale="90000"/>
          </a:bodyPr>
          <a:lstStyle/>
          <a:p>
            <a:pPr algn="ctr"/>
            <a:r>
              <a:rPr lang="en-US" sz="4000" dirty="0" smtClean="0">
                <a:latin typeface="Cambria" panose="02040503050406030204" pitchFamily="18" charset="0"/>
              </a:rPr>
              <a:t>Historic Rainfall</a:t>
            </a:r>
            <a:br>
              <a:rPr lang="en-US" sz="4000" dirty="0" smtClean="0">
                <a:latin typeface="Cambria" panose="02040503050406030204" pitchFamily="18" charset="0"/>
              </a:rPr>
            </a:br>
            <a:r>
              <a:rPr lang="en-US" sz="4000" dirty="0" smtClean="0">
                <a:solidFill>
                  <a:schemeClr val="accent1">
                    <a:lumMod val="75000"/>
                  </a:schemeClr>
                </a:solidFill>
                <a:latin typeface="Cambria" panose="02040503050406030204" pitchFamily="18" charset="0"/>
              </a:rPr>
              <a:t>Non-El Ni</a:t>
            </a:r>
            <a:r>
              <a:rPr lang="en-US" sz="4000" dirty="0">
                <a:solidFill>
                  <a:schemeClr val="accent1">
                    <a:lumMod val="75000"/>
                  </a:schemeClr>
                </a:solidFill>
                <a:latin typeface="Cambria" panose="02040503050406030204" pitchFamily="18" charset="0"/>
              </a:rPr>
              <a:t>ñ</a:t>
            </a:r>
            <a:r>
              <a:rPr lang="en-US" sz="4000" dirty="0" smtClean="0">
                <a:solidFill>
                  <a:schemeClr val="accent1">
                    <a:lumMod val="75000"/>
                  </a:schemeClr>
                </a:solidFill>
                <a:latin typeface="Cambria" panose="02040503050406030204" pitchFamily="18" charset="0"/>
              </a:rPr>
              <a:t>o </a:t>
            </a:r>
            <a:r>
              <a:rPr lang="en-US" sz="4000" dirty="0" smtClean="0">
                <a:latin typeface="Cambria" panose="02040503050406030204" pitchFamily="18" charset="0"/>
              </a:rPr>
              <a:t>vs. </a:t>
            </a:r>
            <a:r>
              <a:rPr lang="en-US" sz="4000" dirty="0" smtClean="0">
                <a:solidFill>
                  <a:srgbClr val="FF0000"/>
                </a:solidFill>
                <a:latin typeface="Cambria" panose="02040503050406030204" pitchFamily="18" charset="0"/>
              </a:rPr>
              <a:t>El Niño</a:t>
            </a:r>
            <a:endParaRPr lang="en-US" sz="4000" dirty="0">
              <a:solidFill>
                <a:srgbClr val="FF0000"/>
              </a:solidFill>
              <a:latin typeface="Cambria" panose="02040503050406030204" pitchFamily="18" charset="0"/>
            </a:endParaRPr>
          </a:p>
        </p:txBody>
      </p:sp>
      <p:sp>
        <p:nvSpPr>
          <p:cNvPr id="7" name="TextBox 6"/>
          <p:cNvSpPr txBox="1"/>
          <p:nvPr/>
        </p:nvSpPr>
        <p:spPr>
          <a:xfrm rot="16200000">
            <a:off x="2557998" y="2295940"/>
            <a:ext cx="1089659" cy="307777"/>
          </a:xfrm>
          <a:prstGeom prst="rect">
            <a:avLst/>
          </a:prstGeom>
          <a:noFill/>
        </p:spPr>
        <p:txBody>
          <a:bodyPr wrap="square" rtlCol="0">
            <a:spAutoFit/>
          </a:bodyPr>
          <a:lstStyle/>
          <a:p>
            <a:r>
              <a:rPr lang="en-US" sz="1400" dirty="0" smtClean="0">
                <a:latin typeface="Cambria" panose="02040503050406030204" pitchFamily="18" charset="0"/>
              </a:rPr>
              <a:t>Very Strong</a:t>
            </a:r>
            <a:endParaRPr lang="en-US" sz="1400" dirty="0">
              <a:latin typeface="Cambria" panose="02040503050406030204" pitchFamily="18" charset="0"/>
            </a:endParaRPr>
          </a:p>
        </p:txBody>
      </p:sp>
      <p:sp>
        <p:nvSpPr>
          <p:cNvPr id="9" name="TextBox 8"/>
          <p:cNvSpPr txBox="1"/>
          <p:nvPr/>
        </p:nvSpPr>
        <p:spPr>
          <a:xfrm rot="16200000">
            <a:off x="3529553" y="3069371"/>
            <a:ext cx="2026919" cy="307777"/>
          </a:xfrm>
          <a:prstGeom prst="rect">
            <a:avLst/>
          </a:prstGeom>
          <a:noFill/>
        </p:spPr>
        <p:txBody>
          <a:bodyPr wrap="square" rtlCol="0">
            <a:spAutoFit/>
          </a:bodyPr>
          <a:lstStyle/>
          <a:p>
            <a:r>
              <a:rPr lang="en-US" sz="1400" dirty="0" smtClean="0">
                <a:latin typeface="Cambria" panose="02040503050406030204" pitchFamily="18" charset="0"/>
              </a:rPr>
              <a:t>Moderate</a:t>
            </a:r>
            <a:endParaRPr lang="en-US" sz="1400" dirty="0">
              <a:latin typeface="Cambria" panose="02040503050406030204" pitchFamily="18" charset="0"/>
            </a:endParaRPr>
          </a:p>
        </p:txBody>
      </p:sp>
      <p:cxnSp>
        <p:nvCxnSpPr>
          <p:cNvPr id="13" name="Straight Connector 12"/>
          <p:cNvCxnSpPr/>
          <p:nvPr/>
        </p:nvCxnSpPr>
        <p:spPr>
          <a:xfrm>
            <a:off x="886900" y="4390608"/>
            <a:ext cx="7620000" cy="0"/>
          </a:xfrm>
          <a:prstGeom prst="line">
            <a:avLst/>
          </a:prstGeom>
          <a:ln w="38100">
            <a:solidFill>
              <a:schemeClr val="accent2"/>
            </a:solidFill>
          </a:ln>
          <a:effectLst>
            <a:outerShdw blurRad="50800" dist="50800" dir="5400000" sx="1000" sy="1000" algn="ctr" rotWithShape="0">
              <a:srgbClr val="000000">
                <a:alpha val="43137"/>
              </a:srgb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84233" y="4007750"/>
            <a:ext cx="1752600" cy="400110"/>
          </a:xfrm>
          <a:prstGeom prst="rect">
            <a:avLst/>
          </a:prstGeom>
          <a:noFill/>
        </p:spPr>
        <p:txBody>
          <a:bodyPr wrap="square" rtlCol="0">
            <a:spAutoFit/>
          </a:bodyPr>
          <a:lstStyle/>
          <a:p>
            <a:r>
              <a:rPr lang="en-US" sz="2000" dirty="0" smtClean="0">
                <a:latin typeface="Cambria" panose="02040503050406030204" pitchFamily="18" charset="0"/>
              </a:rPr>
              <a:t>Avg. Annual</a:t>
            </a:r>
            <a:endParaRPr lang="en-US" sz="2000" dirty="0">
              <a:latin typeface="Cambria" panose="02040503050406030204" pitchFamily="18" charset="0"/>
            </a:endParaRPr>
          </a:p>
        </p:txBody>
      </p:sp>
      <p:sp>
        <p:nvSpPr>
          <p:cNvPr id="17" name="TextBox 16"/>
          <p:cNvSpPr txBox="1"/>
          <p:nvPr/>
        </p:nvSpPr>
        <p:spPr>
          <a:xfrm>
            <a:off x="1418062" y="1304693"/>
            <a:ext cx="6354338" cy="307777"/>
          </a:xfrm>
          <a:prstGeom prst="rect">
            <a:avLst/>
          </a:prstGeom>
          <a:noFill/>
        </p:spPr>
        <p:txBody>
          <a:bodyPr wrap="square" rtlCol="0">
            <a:spAutoFit/>
          </a:bodyPr>
          <a:lstStyle/>
          <a:p>
            <a:r>
              <a:rPr lang="en-US" sz="1400" b="1" dirty="0" smtClean="0">
                <a:latin typeface="Cambria" panose="02040503050406030204" pitchFamily="18" charset="0"/>
              </a:rPr>
              <a:t>5 strong El </a:t>
            </a:r>
            <a:r>
              <a:rPr lang="en-US" sz="1400" b="1" dirty="0" err="1" smtClean="0">
                <a:latin typeface="Cambria" panose="02040503050406030204" pitchFamily="18" charset="0"/>
              </a:rPr>
              <a:t>Niños</a:t>
            </a:r>
            <a:r>
              <a:rPr lang="en-US" sz="1400" b="1" dirty="0" smtClean="0">
                <a:latin typeface="Cambria" panose="02040503050406030204" pitchFamily="18" charset="0"/>
              </a:rPr>
              <a:t> </a:t>
            </a:r>
            <a:r>
              <a:rPr lang="en-US" sz="1400" dirty="0" smtClean="0">
                <a:latin typeface="Cambria" panose="02040503050406030204" pitchFamily="18" charset="0"/>
              </a:rPr>
              <a:t>– 1958 (25”), 1966 (14”), 1973 (15”), 1983 (24”), 1998 (25”)</a:t>
            </a:r>
            <a:endParaRPr lang="en-US" sz="1400" dirty="0">
              <a:latin typeface="Cambria" panose="02040503050406030204" pitchFamily="18" charset="0"/>
            </a:endParaRPr>
          </a:p>
        </p:txBody>
      </p:sp>
      <p:sp>
        <p:nvSpPr>
          <p:cNvPr id="2" name="TextBox 1"/>
          <p:cNvSpPr txBox="1"/>
          <p:nvPr/>
        </p:nvSpPr>
        <p:spPr>
          <a:xfrm rot="16200000">
            <a:off x="2531328" y="5986045"/>
            <a:ext cx="1143000" cy="369332"/>
          </a:xfrm>
          <a:prstGeom prst="rect">
            <a:avLst/>
          </a:prstGeom>
          <a:noFill/>
        </p:spPr>
        <p:txBody>
          <a:bodyPr wrap="square" rtlCol="0">
            <a:spAutoFit/>
          </a:bodyPr>
          <a:lstStyle/>
          <a:p>
            <a:r>
              <a:rPr lang="en-US" dirty="0" smtClean="0"/>
              <a:t>1998</a:t>
            </a:r>
            <a:endParaRPr lang="en-US" dirty="0"/>
          </a:p>
        </p:txBody>
      </p:sp>
      <p:sp>
        <p:nvSpPr>
          <p:cNvPr id="18" name="TextBox 17"/>
          <p:cNvSpPr txBox="1"/>
          <p:nvPr/>
        </p:nvSpPr>
        <p:spPr>
          <a:xfrm rot="16200000">
            <a:off x="1060966" y="5991742"/>
            <a:ext cx="1143000" cy="369332"/>
          </a:xfrm>
          <a:prstGeom prst="rect">
            <a:avLst/>
          </a:prstGeom>
          <a:noFill/>
        </p:spPr>
        <p:txBody>
          <a:bodyPr wrap="square" rtlCol="0">
            <a:spAutoFit/>
          </a:bodyPr>
          <a:lstStyle/>
          <a:p>
            <a:r>
              <a:rPr lang="en-US" dirty="0" smtClean="0"/>
              <a:t>1993</a:t>
            </a:r>
            <a:endParaRPr lang="en-US" dirty="0"/>
          </a:p>
        </p:txBody>
      </p:sp>
      <p:sp>
        <p:nvSpPr>
          <p:cNvPr id="19" name="TextBox 18"/>
          <p:cNvSpPr txBox="1"/>
          <p:nvPr/>
        </p:nvSpPr>
        <p:spPr>
          <a:xfrm rot="16200000">
            <a:off x="4545334" y="6020497"/>
            <a:ext cx="1143000" cy="369332"/>
          </a:xfrm>
          <a:prstGeom prst="rect">
            <a:avLst/>
          </a:prstGeom>
          <a:noFill/>
        </p:spPr>
        <p:txBody>
          <a:bodyPr wrap="square" rtlCol="0">
            <a:spAutoFit/>
          </a:bodyPr>
          <a:lstStyle/>
          <a:p>
            <a:r>
              <a:rPr lang="en-US" dirty="0" smtClean="0"/>
              <a:t>2005</a:t>
            </a:r>
            <a:endParaRPr lang="en-US" dirty="0"/>
          </a:p>
        </p:txBody>
      </p:sp>
      <p:sp>
        <p:nvSpPr>
          <p:cNvPr id="15" name="TextBox 14"/>
          <p:cNvSpPr txBox="1"/>
          <p:nvPr/>
        </p:nvSpPr>
        <p:spPr>
          <a:xfrm rot="16200000">
            <a:off x="6223754" y="6007082"/>
            <a:ext cx="1143000" cy="369332"/>
          </a:xfrm>
          <a:prstGeom prst="rect">
            <a:avLst/>
          </a:prstGeom>
          <a:noFill/>
        </p:spPr>
        <p:txBody>
          <a:bodyPr wrap="square" rtlCol="0">
            <a:spAutoFit/>
          </a:bodyPr>
          <a:lstStyle/>
          <a:p>
            <a:r>
              <a:rPr lang="en-US" dirty="0" smtClean="0"/>
              <a:t>2011</a:t>
            </a:r>
            <a:endParaRPr lang="en-US" dirty="0"/>
          </a:p>
        </p:txBody>
      </p:sp>
      <p:sp>
        <p:nvSpPr>
          <p:cNvPr id="20" name="TextBox 19"/>
          <p:cNvSpPr txBox="1"/>
          <p:nvPr/>
        </p:nvSpPr>
        <p:spPr>
          <a:xfrm>
            <a:off x="176802" y="2789588"/>
            <a:ext cx="1143000" cy="461665"/>
          </a:xfrm>
          <a:prstGeom prst="rect">
            <a:avLst/>
          </a:prstGeom>
          <a:noFill/>
        </p:spPr>
        <p:txBody>
          <a:bodyPr wrap="square" rtlCol="0">
            <a:spAutoFit/>
          </a:bodyPr>
          <a:lstStyle/>
          <a:p>
            <a:r>
              <a:rPr lang="en-US" sz="2400" dirty="0" smtClean="0"/>
              <a:t>25”</a:t>
            </a:r>
            <a:endParaRPr lang="en-US" sz="2400" dirty="0"/>
          </a:p>
        </p:txBody>
      </p:sp>
      <p:sp>
        <p:nvSpPr>
          <p:cNvPr id="21" name="TextBox 20"/>
          <p:cNvSpPr txBox="1"/>
          <p:nvPr/>
        </p:nvSpPr>
        <p:spPr>
          <a:xfrm>
            <a:off x="176802" y="4159775"/>
            <a:ext cx="1143000" cy="461665"/>
          </a:xfrm>
          <a:prstGeom prst="rect">
            <a:avLst/>
          </a:prstGeom>
          <a:noFill/>
        </p:spPr>
        <p:txBody>
          <a:bodyPr wrap="square" rtlCol="0">
            <a:spAutoFit/>
          </a:bodyPr>
          <a:lstStyle/>
          <a:p>
            <a:r>
              <a:rPr lang="en-US" sz="2400" dirty="0" smtClean="0"/>
              <a:t>12”</a:t>
            </a:r>
            <a:endParaRPr lang="en-US" sz="2400" dirty="0"/>
          </a:p>
        </p:txBody>
      </p:sp>
    </p:spTree>
    <p:extLst>
      <p:ext uri="{BB962C8B-B14F-4D97-AF65-F5344CB8AC3E}">
        <p14:creationId xmlns:p14="http://schemas.microsoft.com/office/powerpoint/2010/main" val="3387120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Cambria" panose="02040503050406030204" pitchFamily="18" charset="0"/>
              </a:rPr>
              <a:t>Another way to put it</a:t>
            </a:r>
            <a:endParaRPr lang="en-US" sz="4000" dirty="0">
              <a:latin typeface="Cambria" panose="02040503050406030204" pitchFamily="18"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5862" y="1886744"/>
            <a:ext cx="67722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0594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49859</TotalTime>
  <Words>2368</Words>
  <Application>Microsoft Office PowerPoint</Application>
  <PresentationFormat>On-screen Show (4:3)</PresentationFormat>
  <Paragraphs>355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Many Responsible for Flood Management</vt:lpstr>
      <vt:lpstr>Presentation Outline</vt:lpstr>
      <vt:lpstr>PowerPoint Presentation</vt:lpstr>
      <vt:lpstr>What is El Nino?</vt:lpstr>
      <vt:lpstr>Change in Jet Stream Delivers More Rain to Southern California</vt:lpstr>
      <vt:lpstr>Why is this one such a big deal?</vt:lpstr>
      <vt:lpstr>Historic Rainfall Non-El Niño vs. El Niño</vt:lpstr>
      <vt:lpstr>Another way to put it</vt:lpstr>
      <vt:lpstr>1997-1998 Rainfall</vt:lpstr>
      <vt:lpstr>Atmospheric Rivers also a Concern Can Produce Intense Storms</vt:lpstr>
      <vt:lpstr>Flood Control Preparations</vt:lpstr>
      <vt:lpstr>Information for Homeowners  if Subject to Flooding  </vt:lpstr>
      <vt:lpstr>Community Specific Information</vt:lpstr>
      <vt:lpstr>Property Preparedness Tips</vt:lpstr>
      <vt:lpstr>Preventable El Nino Rain Impacts:</vt:lpstr>
      <vt:lpstr>Before the Storm</vt:lpstr>
      <vt:lpstr>Before the Storm –  Clear private drainages of obstructions</vt:lpstr>
      <vt:lpstr>PowerPoint Presentation</vt:lpstr>
      <vt:lpstr>Before the Storm – Sand Bagging</vt:lpstr>
      <vt:lpstr>Family Preparedness</vt:lpstr>
      <vt:lpstr>During the Storm</vt:lpstr>
      <vt:lpstr>During the Storm</vt:lpstr>
      <vt:lpstr>Make a Kit</vt:lpstr>
      <vt:lpstr>Have a Plan</vt:lpstr>
      <vt:lpstr>Stay Informed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Programs   Managing Costs and Liability</dc:title>
  <dc:creator>Uhley, Jason</dc:creator>
  <cp:lastModifiedBy>smckibbi</cp:lastModifiedBy>
  <cp:revision>680</cp:revision>
  <cp:lastPrinted>2015-10-29T01:55:59Z</cp:lastPrinted>
  <dcterms:created xsi:type="dcterms:W3CDTF">2014-03-21T00:30:33Z</dcterms:created>
  <dcterms:modified xsi:type="dcterms:W3CDTF">2015-11-13T00:52:50Z</dcterms:modified>
</cp:coreProperties>
</file>