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38" r:id="rId2"/>
    <p:sldId id="347" r:id="rId3"/>
    <p:sldId id="337" r:id="rId4"/>
    <p:sldId id="371" r:id="rId5"/>
    <p:sldId id="391" r:id="rId6"/>
    <p:sldId id="366" r:id="rId7"/>
    <p:sldId id="362" r:id="rId8"/>
    <p:sldId id="397" r:id="rId9"/>
    <p:sldId id="348" r:id="rId10"/>
    <p:sldId id="353" r:id="rId11"/>
    <p:sldId id="374" r:id="rId12"/>
    <p:sldId id="376" r:id="rId13"/>
    <p:sldId id="396" r:id="rId14"/>
    <p:sldId id="377" r:id="rId15"/>
    <p:sldId id="390" r:id="rId16"/>
    <p:sldId id="372" r:id="rId17"/>
    <p:sldId id="367" r:id="rId18"/>
    <p:sldId id="375" r:id="rId19"/>
    <p:sldId id="368" r:id="rId20"/>
    <p:sldId id="370" r:id="rId21"/>
    <p:sldId id="381" r:id="rId22"/>
    <p:sldId id="395" r:id="rId23"/>
    <p:sldId id="379" r:id="rId24"/>
    <p:sldId id="380" r:id="rId25"/>
    <p:sldId id="369" r:id="rId26"/>
    <p:sldId id="393" r:id="rId27"/>
    <p:sldId id="394" r:id="rId28"/>
    <p:sldId id="360" r:id="rId29"/>
    <p:sldId id="392" r:id="rId30"/>
  </p:sldIdLst>
  <p:sldSz cx="9144000" cy="6858000" type="screen4x3"/>
  <p:notesSz cx="6858000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6C8C0"/>
    <a:srgbClr val="DDDDDD"/>
    <a:srgbClr val="EAEAEA"/>
    <a:srgbClr val="FFFFCC"/>
    <a:srgbClr val="FF9933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3149" autoAdjust="0"/>
  </p:normalViewPr>
  <p:slideViewPr>
    <p:cSldViewPr>
      <p:cViewPr varScale="1">
        <p:scale>
          <a:sx n="105" d="100"/>
          <a:sy n="105" d="100"/>
        </p:scale>
        <p:origin x="-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C3E6546-8137-4CF4-9B9C-6D0BCDDEFD17}" type="datetimeFigureOut">
              <a:rPr lang="en-US"/>
              <a:pPr>
                <a:defRPr/>
              </a:pPr>
              <a:t>5/23/2012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A464763-966F-47F9-B5D1-F1FF85972C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CD64E9-3EB9-44C7-BE26-DBD9CD71601E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03F047-B0B1-417E-851E-BE35F20F1EE2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E56F75-3B0E-4782-AF9C-80C892EFBF0B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B6C81C-3ED3-42B8-90B1-DD033F5D5A36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4EE167-C515-4CDD-9B47-A25E0639626D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F868A-DA47-4458-A99B-7D80010FEBBB}" type="datetimeFigureOut">
              <a:rPr lang="en-US"/>
              <a:pPr>
                <a:defRPr/>
              </a:pPr>
              <a:t>5/23/2012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AC0E8-56ED-4228-B7E7-8AFE5BE3D6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5411E-998D-4A9D-968F-D15F25B900FD}" type="datetimeFigureOut">
              <a:rPr lang="en-US"/>
              <a:pPr>
                <a:defRPr/>
              </a:pPr>
              <a:t>5/23/2012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89F66-FED2-4800-B705-F0353F7DF0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E8ADB-816E-4138-A318-B32C7F80374F}" type="datetimeFigureOut">
              <a:rPr lang="en-US"/>
              <a:pPr>
                <a:defRPr/>
              </a:pPr>
              <a:t>5/23/2012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D086F-E648-4F79-9C51-5E542E1F90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AC032-DA34-40D6-9818-D49F3F47D295}" type="datetimeFigureOut">
              <a:rPr lang="en-US"/>
              <a:pPr>
                <a:defRPr/>
              </a:pPr>
              <a:t>5/23/2012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F84BE-5AB5-43B4-96B1-4DC2609C23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BF353-23F6-4520-A73D-8C5A215D6788}" type="datetimeFigureOut">
              <a:rPr lang="en-US"/>
              <a:pPr>
                <a:defRPr/>
              </a:pPr>
              <a:t>5/23/2012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63E06-182F-4BBE-A06A-CC5E2BF4DF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65002-A13C-4AEF-B964-BCFCB647E572}" type="datetimeFigureOut">
              <a:rPr lang="en-US"/>
              <a:pPr>
                <a:defRPr/>
              </a:pPr>
              <a:t>5/23/2012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D4372-769F-4168-A8A0-A6EC67F7E9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83A4B-678F-4E6A-84A6-7AAF7D7611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50278-AB69-4583-9FCD-8ED458226992}" type="datetimeFigureOut">
              <a:rPr lang="en-US"/>
              <a:pPr>
                <a:defRPr/>
              </a:pPr>
              <a:t>5/23/2012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D8AEB-3BB0-4B40-805C-EF955513A1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3CAC9-38C7-4357-A842-C38571F03381}" type="datetimeFigureOut">
              <a:rPr lang="en-US"/>
              <a:pPr>
                <a:defRPr/>
              </a:pPr>
              <a:t>5/23/2012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189C3-E759-423A-8427-E63AA57D53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0E455-5C86-4ABB-8B66-CCC37C85BAAE}" type="datetimeFigureOut">
              <a:rPr lang="en-US"/>
              <a:pPr>
                <a:defRPr/>
              </a:pPr>
              <a:t>5/23/2012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BB75E-3912-4A61-9375-2FB10101EF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5799B-ED2B-48DD-92A5-A942EBD9319D}" type="datetimeFigureOut">
              <a:rPr lang="en-US"/>
              <a:pPr>
                <a:defRPr/>
              </a:pPr>
              <a:t>5/23/2012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13C71-06A6-4E1A-9BCA-1306FAB19A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1D64E-87CD-447E-A658-FF181F55D687}" type="datetimeFigureOut">
              <a:rPr lang="en-US"/>
              <a:pPr>
                <a:defRPr/>
              </a:pPr>
              <a:t>5/23/2012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0A085-1423-458F-9018-FBD0F6D0CE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43470-16D4-4CC1-ADAA-866E41D37A05}" type="datetimeFigureOut">
              <a:rPr lang="en-US"/>
              <a:pPr>
                <a:defRPr/>
              </a:pPr>
              <a:t>5/23/2012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C7BB0-E818-4C17-97D9-E493B4F51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38D86-6842-4218-BAE9-A3A6CC189472}" type="datetimeFigureOut">
              <a:rPr lang="en-US"/>
              <a:pPr>
                <a:defRPr/>
              </a:pPr>
              <a:t>5/23/2012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EE83E-91BB-4636-9A39-CE9303EF87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3726F-0E36-4C73-BECC-4EE54E076021}" type="datetimeFigureOut">
              <a:rPr lang="en-US"/>
              <a:pPr>
                <a:defRPr/>
              </a:pPr>
              <a:t>5/23/2012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862BD-D37F-4310-B4FA-CB8BB935C9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16FD4-2B29-4757-9799-3B34602605F8}" type="datetimeFigureOut">
              <a:rPr lang="en-US"/>
              <a:pPr>
                <a:defRPr/>
              </a:pPr>
              <a:t>5/23/2012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EE9C53-4F00-45E9-9282-5DBAF8D928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905000"/>
          </a:xfrm>
        </p:spPr>
        <p:txBody>
          <a:bodyPr/>
          <a:lstStyle/>
          <a:p>
            <a:r>
              <a:rPr lang="en-US" smtClean="0"/>
              <a:t>Land Use Study for the</a:t>
            </a:r>
            <a:br>
              <a:rPr lang="en-US" smtClean="0"/>
            </a:br>
            <a:r>
              <a:rPr lang="en-US" smtClean="0"/>
              <a:t>Community of Winchester</a:t>
            </a:r>
            <a:br>
              <a:rPr lang="en-US" smtClean="0"/>
            </a:br>
            <a:r>
              <a:rPr lang="en-US" sz="2800" smtClean="0"/>
              <a:t>May 21, 2012</a:t>
            </a:r>
          </a:p>
        </p:txBody>
      </p:sp>
      <p:pic>
        <p:nvPicPr>
          <p:cNvPr id="17410" name="Picture 7"/>
          <p:cNvPicPr>
            <a:picLocks noChangeAspect="1"/>
          </p:cNvPicPr>
          <p:nvPr/>
        </p:nvPicPr>
        <p:blipFill>
          <a:blip r:embed="rId2" cstate="print"/>
          <a:srcRect l="14673" t="1874" b="3613"/>
          <a:stretch>
            <a:fillRect/>
          </a:stretch>
        </p:blipFill>
        <p:spPr bwMode="auto">
          <a:xfrm>
            <a:off x="1527175" y="2444750"/>
            <a:ext cx="6146800" cy="4192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Pedestrian</a:t>
            </a:r>
            <a:r>
              <a:rPr lang="en-US" sz="3600" smtClean="0"/>
              <a:t> Oriented Development (cont.)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marL="573088" indent="-573088">
              <a:spcAft>
                <a:spcPts val="180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Small Scale Buildings with pedestrian orientation</a:t>
            </a:r>
          </a:p>
          <a:p>
            <a:pPr marL="573088" indent="-573088">
              <a:spcAft>
                <a:spcPts val="180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Architecture  and entries facing the street</a:t>
            </a:r>
          </a:p>
          <a:p>
            <a:pPr marL="573088" indent="-573088">
              <a:spcAft>
                <a:spcPts val="180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No big box uses in the Downtown Core</a:t>
            </a:r>
          </a:p>
          <a:p>
            <a:pPr marL="573088" indent="-573088">
              <a:spcAft>
                <a:spcPts val="180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Areas for public gathering spaces-cultural events/festivals/farmer’s market and concerts</a:t>
            </a:r>
          </a:p>
          <a:p>
            <a:pPr marL="457200" indent="-457200"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Char char="q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2192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79646"/>
                </a:solidFill>
              </a:rPr>
              <a:t/>
            </a:r>
            <a:br>
              <a:rPr lang="en-US" sz="2800" smtClean="0">
                <a:solidFill>
                  <a:srgbClr val="F79646"/>
                </a:solidFill>
              </a:rPr>
            </a:br>
            <a:r>
              <a:rPr lang="en-US" sz="2800" smtClean="0">
                <a:solidFill>
                  <a:srgbClr val="F79646"/>
                </a:solidFill>
              </a:rPr>
              <a:t>Design Guidelines </a:t>
            </a:r>
            <a:br>
              <a:rPr lang="en-US" sz="2800" smtClean="0">
                <a:solidFill>
                  <a:srgbClr val="F79646"/>
                </a:solidFill>
              </a:rPr>
            </a:br>
            <a:r>
              <a:rPr lang="en-US" sz="2800" smtClean="0">
                <a:solidFill>
                  <a:srgbClr val="F79646"/>
                </a:solidFill>
              </a:rPr>
              <a:t>Basic Principles of Urban Streetscape</a:t>
            </a:r>
            <a:r>
              <a:rPr lang="en-US" smtClean="0">
                <a:solidFill>
                  <a:srgbClr val="F79646"/>
                </a:solidFill>
              </a:rPr>
              <a:t/>
            </a:r>
            <a:br>
              <a:rPr lang="en-US" smtClean="0">
                <a:solidFill>
                  <a:srgbClr val="F79646"/>
                </a:solidFill>
              </a:rPr>
            </a:br>
            <a:endParaRPr lang="en-US" smtClean="0">
              <a:solidFill>
                <a:srgbClr val="F79646"/>
              </a:solidFill>
            </a:endParaRPr>
          </a:p>
        </p:txBody>
      </p:sp>
      <p:pic>
        <p:nvPicPr>
          <p:cNvPr id="29698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56398" t="31331" r="-523" b="24493"/>
          <a:stretch>
            <a:fillRect/>
          </a:stretch>
        </p:blipFill>
        <p:spPr>
          <a:xfrm>
            <a:off x="4305300" y="2135188"/>
            <a:ext cx="4648200" cy="3425825"/>
          </a:xfrm>
        </p:spPr>
      </p:pic>
      <p:sp>
        <p:nvSpPr>
          <p:cNvPr id="16" name="Freeform 15"/>
          <p:cNvSpPr/>
          <p:nvPr/>
        </p:nvSpPr>
        <p:spPr>
          <a:xfrm>
            <a:off x="4267200" y="2133600"/>
            <a:ext cx="4648200" cy="3429000"/>
          </a:xfrm>
          <a:custGeom>
            <a:avLst/>
            <a:gdLst>
              <a:gd name="connsiteX0" fmla="*/ 12879 w 4430333"/>
              <a:gd name="connsiteY0" fmla="*/ 0 h 3335628"/>
              <a:gd name="connsiteX1" fmla="*/ 4391696 w 4430333"/>
              <a:gd name="connsiteY1" fmla="*/ 12879 h 3335628"/>
              <a:gd name="connsiteX2" fmla="*/ 4430333 w 4430333"/>
              <a:gd name="connsiteY2" fmla="*/ 888642 h 3335628"/>
              <a:gd name="connsiteX3" fmla="*/ 4288665 w 4430333"/>
              <a:gd name="connsiteY3" fmla="*/ 927279 h 3335628"/>
              <a:gd name="connsiteX4" fmla="*/ 4172755 w 4430333"/>
              <a:gd name="connsiteY4" fmla="*/ 824248 h 3335628"/>
              <a:gd name="connsiteX5" fmla="*/ 4198513 w 4430333"/>
              <a:gd name="connsiteY5" fmla="*/ 759853 h 3335628"/>
              <a:gd name="connsiteX6" fmla="*/ 4198513 w 4430333"/>
              <a:gd name="connsiteY6" fmla="*/ 656822 h 3335628"/>
              <a:gd name="connsiteX7" fmla="*/ 3863662 w 4430333"/>
              <a:gd name="connsiteY7" fmla="*/ 502276 h 3335628"/>
              <a:gd name="connsiteX8" fmla="*/ 3786389 w 4430333"/>
              <a:gd name="connsiteY8" fmla="*/ 579549 h 3335628"/>
              <a:gd name="connsiteX9" fmla="*/ 3721994 w 4430333"/>
              <a:gd name="connsiteY9" fmla="*/ 528033 h 3335628"/>
              <a:gd name="connsiteX10" fmla="*/ 3670479 w 4430333"/>
              <a:gd name="connsiteY10" fmla="*/ 515155 h 3335628"/>
              <a:gd name="connsiteX11" fmla="*/ 3644721 w 4430333"/>
              <a:gd name="connsiteY11" fmla="*/ 566670 h 3335628"/>
              <a:gd name="connsiteX12" fmla="*/ 3026535 w 4430333"/>
              <a:gd name="connsiteY12" fmla="*/ 283335 h 3335628"/>
              <a:gd name="connsiteX13" fmla="*/ 2910625 w 4430333"/>
              <a:gd name="connsiteY13" fmla="*/ 399245 h 3335628"/>
              <a:gd name="connsiteX14" fmla="*/ 2962141 w 4430333"/>
              <a:gd name="connsiteY14" fmla="*/ 450760 h 3335628"/>
              <a:gd name="connsiteX15" fmla="*/ 3567448 w 4430333"/>
              <a:gd name="connsiteY15" fmla="*/ 759853 h 3335628"/>
              <a:gd name="connsiteX16" fmla="*/ 2743200 w 4430333"/>
              <a:gd name="connsiteY16" fmla="*/ 1790163 h 3335628"/>
              <a:gd name="connsiteX17" fmla="*/ 2343955 w 4430333"/>
              <a:gd name="connsiteY17" fmla="*/ 1596980 h 3335628"/>
              <a:gd name="connsiteX18" fmla="*/ 1880316 w 4430333"/>
              <a:gd name="connsiteY18" fmla="*/ 1352281 h 3335628"/>
              <a:gd name="connsiteX19" fmla="*/ 1468192 w 4430333"/>
              <a:gd name="connsiteY19" fmla="*/ 1120462 h 3335628"/>
              <a:gd name="connsiteX20" fmla="*/ 1249251 w 4430333"/>
              <a:gd name="connsiteY20" fmla="*/ 1017431 h 3335628"/>
              <a:gd name="connsiteX21" fmla="*/ 901521 w 4430333"/>
              <a:gd name="connsiteY21" fmla="*/ 837126 h 3335628"/>
              <a:gd name="connsiteX22" fmla="*/ 528034 w 4430333"/>
              <a:gd name="connsiteY22" fmla="*/ 656822 h 3335628"/>
              <a:gd name="connsiteX23" fmla="*/ 515155 w 4430333"/>
              <a:gd name="connsiteY23" fmla="*/ 656822 h 3335628"/>
              <a:gd name="connsiteX24" fmla="*/ 437882 w 4430333"/>
              <a:gd name="connsiteY24" fmla="*/ 669701 h 3335628"/>
              <a:gd name="connsiteX25" fmla="*/ 437882 w 4430333"/>
              <a:gd name="connsiteY25" fmla="*/ 914400 h 3335628"/>
              <a:gd name="connsiteX26" fmla="*/ 437882 w 4430333"/>
              <a:gd name="connsiteY26" fmla="*/ 1236372 h 3335628"/>
              <a:gd name="connsiteX27" fmla="*/ 180304 w 4430333"/>
              <a:gd name="connsiteY27" fmla="*/ 1558343 h 3335628"/>
              <a:gd name="connsiteX28" fmla="*/ 231820 w 4430333"/>
              <a:gd name="connsiteY28" fmla="*/ 1648495 h 3335628"/>
              <a:gd name="connsiteX29" fmla="*/ 1171978 w 4430333"/>
              <a:gd name="connsiteY29" fmla="*/ 2189408 h 3335628"/>
              <a:gd name="connsiteX30" fmla="*/ 3129566 w 4430333"/>
              <a:gd name="connsiteY30" fmla="*/ 3309870 h 3335628"/>
              <a:gd name="connsiteX31" fmla="*/ 3129566 w 4430333"/>
              <a:gd name="connsiteY31" fmla="*/ 3335628 h 3335628"/>
              <a:gd name="connsiteX32" fmla="*/ 0 w 4430333"/>
              <a:gd name="connsiteY32" fmla="*/ 3322749 h 3335628"/>
              <a:gd name="connsiteX33" fmla="*/ 12879 w 4430333"/>
              <a:gd name="connsiteY33" fmla="*/ 0 h 333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430333" h="3335628">
                <a:moveTo>
                  <a:pt x="12879" y="0"/>
                </a:moveTo>
                <a:lnTo>
                  <a:pt x="4391696" y="12879"/>
                </a:lnTo>
                <a:lnTo>
                  <a:pt x="4430333" y="888642"/>
                </a:lnTo>
                <a:lnTo>
                  <a:pt x="4288665" y="927279"/>
                </a:lnTo>
                <a:lnTo>
                  <a:pt x="4172755" y="824248"/>
                </a:lnTo>
                <a:lnTo>
                  <a:pt x="4198513" y="759853"/>
                </a:lnTo>
                <a:lnTo>
                  <a:pt x="4198513" y="656822"/>
                </a:lnTo>
                <a:lnTo>
                  <a:pt x="3863662" y="502276"/>
                </a:lnTo>
                <a:lnTo>
                  <a:pt x="3786389" y="579549"/>
                </a:lnTo>
                <a:lnTo>
                  <a:pt x="3721994" y="528033"/>
                </a:lnTo>
                <a:lnTo>
                  <a:pt x="3670479" y="515155"/>
                </a:lnTo>
                <a:lnTo>
                  <a:pt x="3644721" y="566670"/>
                </a:lnTo>
                <a:lnTo>
                  <a:pt x="3026535" y="283335"/>
                </a:lnTo>
                <a:lnTo>
                  <a:pt x="2910625" y="399245"/>
                </a:lnTo>
                <a:lnTo>
                  <a:pt x="2962141" y="450760"/>
                </a:lnTo>
                <a:lnTo>
                  <a:pt x="3567448" y="759853"/>
                </a:lnTo>
                <a:lnTo>
                  <a:pt x="2743200" y="1790163"/>
                </a:lnTo>
                <a:lnTo>
                  <a:pt x="2343955" y="1596980"/>
                </a:lnTo>
                <a:lnTo>
                  <a:pt x="1880316" y="1352281"/>
                </a:lnTo>
                <a:lnTo>
                  <a:pt x="1468192" y="1120462"/>
                </a:lnTo>
                <a:lnTo>
                  <a:pt x="1249251" y="1017431"/>
                </a:lnTo>
                <a:lnTo>
                  <a:pt x="901521" y="837126"/>
                </a:lnTo>
                <a:lnTo>
                  <a:pt x="528034" y="656822"/>
                </a:lnTo>
                <a:lnTo>
                  <a:pt x="515155" y="656822"/>
                </a:lnTo>
                <a:lnTo>
                  <a:pt x="437882" y="669701"/>
                </a:lnTo>
                <a:lnTo>
                  <a:pt x="437882" y="914400"/>
                </a:lnTo>
                <a:lnTo>
                  <a:pt x="437882" y="1236372"/>
                </a:lnTo>
                <a:lnTo>
                  <a:pt x="180304" y="1558343"/>
                </a:lnTo>
                <a:lnTo>
                  <a:pt x="231820" y="1648495"/>
                </a:lnTo>
                <a:lnTo>
                  <a:pt x="1171978" y="2189408"/>
                </a:lnTo>
                <a:lnTo>
                  <a:pt x="3129566" y="3309870"/>
                </a:lnTo>
                <a:lnTo>
                  <a:pt x="3129566" y="3335628"/>
                </a:lnTo>
                <a:lnTo>
                  <a:pt x="0" y="3322749"/>
                </a:lnTo>
                <a:lnTo>
                  <a:pt x="12879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700" name="Subtitle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3733800" cy="4724400"/>
          </a:xfrm>
        </p:spPr>
        <p:txBody>
          <a:bodyPr/>
          <a:lstStyle/>
          <a:p>
            <a:pPr marL="457200" indent="-457200" eaLnBrk="1" hangingPunct="1">
              <a:buFont typeface="Arial" charset="0"/>
              <a:buAutoNum type="arabicParenR"/>
            </a:pPr>
            <a:r>
              <a:rPr lang="en-US" sz="2400" smtClean="0"/>
              <a:t>Build to the sidewalk (except open space/patios)</a:t>
            </a:r>
          </a:p>
          <a:p>
            <a:pPr marL="457200" indent="-457200" eaLnBrk="1" hangingPunct="1">
              <a:buFont typeface="Arial" charset="0"/>
              <a:buNone/>
            </a:pPr>
            <a:endParaRPr lang="en-US" sz="1200" smtClean="0"/>
          </a:p>
          <a:p>
            <a:pPr marL="457200" indent="-457200" eaLnBrk="1" hangingPunct="1">
              <a:buFont typeface="Arial" charset="0"/>
              <a:buAutoNum type="arabicParenR" startAt="2"/>
            </a:pPr>
            <a:r>
              <a:rPr lang="en-US" sz="2400" smtClean="0"/>
              <a:t>Make the building front “permeable”; no blank walls, entries and windows connect to sidewalk</a:t>
            </a:r>
          </a:p>
          <a:p>
            <a:pPr marL="457200" indent="-457200" eaLnBrk="1" hangingPunct="1">
              <a:buFont typeface="Arial" charset="0"/>
              <a:buNone/>
            </a:pPr>
            <a:endParaRPr lang="en-US" sz="1200" smtClean="0"/>
          </a:p>
          <a:p>
            <a:pPr marL="457200" indent="-457200" eaLnBrk="1" hangingPunct="1">
              <a:buFont typeface="Arial" charset="0"/>
              <a:buAutoNum type="arabicParenR" startAt="2"/>
            </a:pPr>
            <a:r>
              <a:rPr lang="en-US" sz="2400" smtClean="0"/>
              <a:t>Prohibit parking lots in front of the buildings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/>
                </a:solidFill>
              </a:rPr>
              <a:t>Mixed Use Development</a:t>
            </a:r>
          </a:p>
        </p:txBody>
      </p:sp>
      <p:pic>
        <p:nvPicPr>
          <p:cNvPr id="4" name="Content Placeholder 3" descr="Prospect CO 093.jpg"/>
          <p:cNvPicPr>
            <a:picLocks noGrp="1" noChangeAspect="1"/>
          </p:cNvPicPr>
          <p:nvPr>
            <p:ph idx="1"/>
          </p:nvPr>
        </p:nvPicPr>
        <p:blipFill>
          <a:blip r:embed="rId3"/>
          <a:srcRect t="10989" b="27473"/>
          <a:stretch>
            <a:fillRect/>
          </a:stretch>
        </p:blipFill>
        <p:spPr>
          <a:xfrm>
            <a:off x="3244850" y="3276600"/>
            <a:ext cx="5719763" cy="3352800"/>
          </a:xfrm>
          <a:ln w="76200" cap="sq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47" name="Picture 5" descr="http://www.cityoftemecula.org/NR/rdonlyres/E2E65DCF-4F32-4940-814A-DFE11A858266/0/dalton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4000"/>
            <a:ext cx="5381625" cy="28956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</a:rPr>
              <a:t>Mixed Use Development (cont.)</a:t>
            </a:r>
            <a:endParaRPr lang="en-US" dirty="0"/>
          </a:p>
        </p:txBody>
      </p:sp>
      <p:pic>
        <p:nvPicPr>
          <p:cNvPr id="7" name="Content Placeholder 6" descr="IMG_09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76400"/>
            <a:ext cx="4038600" cy="333375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Content Placeholder 7" descr="Great Cities - Ashland , Oreg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53000" y="2971800"/>
            <a:ext cx="3962400" cy="316814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OldTownHarveston 100306 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2766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44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/>
                </a:solidFill>
              </a:rPr>
              <a:t>Architectural Styles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 </a:t>
            </a:r>
          </a:p>
        </p:txBody>
      </p:sp>
      <p:pic>
        <p:nvPicPr>
          <p:cNvPr id="8" name="Picture 10" descr="Chapar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66800"/>
            <a:ext cx="5105401" cy="3276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11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743200"/>
            <a:ext cx="5257416" cy="3945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79" name="Picture 10" descr="10"/>
          <p:cNvPicPr>
            <a:picLocks noChangeAspect="1" noChangeArrowheads="1"/>
          </p:cNvPicPr>
          <p:nvPr/>
        </p:nvPicPr>
        <p:blipFill>
          <a:blip r:embed="rId3" cstate="print"/>
          <a:srcRect l="4301" t="8696" r="7250" b="23913"/>
          <a:stretch>
            <a:fillRect/>
          </a:stretch>
        </p:blipFill>
        <p:spPr bwMode="auto">
          <a:xfrm>
            <a:off x="533400" y="304800"/>
            <a:ext cx="5847735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1" descr="IMG_356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133600" y="152400"/>
            <a:ext cx="4573588" cy="2693459"/>
          </a:xfrm>
          <a:effectLst>
            <a:softEdge rad="112500"/>
          </a:effectLst>
        </p:spPr>
      </p:pic>
      <p:pic>
        <p:nvPicPr>
          <p:cNvPr id="9" name="Content Placeholder 8" descr="IMG_356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76800" y="2971800"/>
            <a:ext cx="4114800" cy="3505200"/>
          </a:xfrm>
          <a:effectLst>
            <a:softEdge rad="112500"/>
          </a:effectLst>
        </p:spPr>
      </p:pic>
      <p:pic>
        <p:nvPicPr>
          <p:cNvPr id="10" name="Content Placeholder 4" descr="Prospect CO 02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971800"/>
            <a:ext cx="4298950" cy="3452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Construction Patterns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571500" indent="-571500">
              <a:buFont typeface="Wingdings" pitchFamily="2" charset="2"/>
              <a:buChar char="q"/>
            </a:pPr>
            <a:r>
              <a:rPr lang="en-US" smtClean="0"/>
              <a:t>Prohibit buildings that do not contribute to a vibrant and lively downtown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mtClean="0"/>
              <a:t>Doors and Window connect to sidewalk—no blank walls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mtClean="0"/>
              <a:t>Build side property lines when there are alleys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mtClean="0"/>
              <a:t>Ensure sufficient infrastructure to support development (streets, sidewalks, curb/gutter, storm drain)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Examples of Mixed-Use Design</a:t>
            </a:r>
          </a:p>
        </p:txBody>
      </p:sp>
      <p:pic>
        <p:nvPicPr>
          <p:cNvPr id="39938" name="Content Placeholder 7" descr="Prospect CO 095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3048000"/>
            <a:ext cx="4038600" cy="3028950"/>
          </a:xfrm>
          <a:ln w="38100">
            <a:solidFill>
              <a:schemeClr val="bg1"/>
            </a:solidFill>
          </a:ln>
        </p:spPr>
      </p:pic>
      <p:pic>
        <p:nvPicPr>
          <p:cNvPr id="9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8876" r="10294"/>
          <a:stretch>
            <a:fillRect/>
          </a:stretch>
        </p:blipFill>
        <p:spPr>
          <a:xfrm>
            <a:off x="228600" y="1371600"/>
            <a:ext cx="4038600" cy="3748088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Pedestrian Streetscape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627063" indent="-627063">
              <a:buFont typeface="Wingdings" pitchFamily="2" charset="2"/>
              <a:buChar char="q"/>
            </a:pPr>
            <a:r>
              <a:rPr lang="en-US" smtClean="0"/>
              <a:t>Wide sidewalks with landscaping, street furniture, and public art</a:t>
            </a:r>
          </a:p>
          <a:p>
            <a:pPr marL="627063" indent="-627063">
              <a:buFont typeface="Wingdings" pitchFamily="2" charset="2"/>
              <a:buChar char="q"/>
            </a:pPr>
            <a:r>
              <a:rPr lang="en-US" smtClean="0"/>
              <a:t>Complete Street Design:  pedestrian, bike, transit and automobile</a:t>
            </a:r>
          </a:p>
          <a:p>
            <a:pPr marL="627063" indent="-627063">
              <a:buFont typeface="Wingdings" pitchFamily="2" charset="2"/>
              <a:buChar char="q"/>
            </a:pPr>
            <a:r>
              <a:rPr lang="en-US" smtClean="0"/>
              <a:t>Develop a consistent streetscape design theme that is pedestrian oriented</a:t>
            </a:r>
          </a:p>
          <a:p>
            <a:pPr marL="627063" indent="-627063">
              <a:buFont typeface="Wingdings" pitchFamily="2" charset="2"/>
              <a:buChar char="q"/>
            </a:pPr>
            <a:r>
              <a:rPr lang="en-US" smtClean="0"/>
              <a:t>Element protection such as shade covers, awnings, colonnades or street trees.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WELCOME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304800" y="1981200"/>
            <a:ext cx="4343400" cy="17526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4000" smtClean="0"/>
              <a:t>Overview of the Land Use Study </a:t>
            </a:r>
          </a:p>
          <a:p>
            <a:pPr marL="0" indent="0">
              <a:buFont typeface="Arial" charset="0"/>
              <a:buNone/>
            </a:pPr>
            <a:endParaRPr lang="en-US" sz="4000" smtClean="0"/>
          </a:p>
          <a:p>
            <a:pPr marL="0" indent="0">
              <a:buFont typeface="Arial" charset="0"/>
              <a:buNone/>
            </a:pPr>
            <a:r>
              <a:rPr lang="en-US" sz="4000" i="1" smtClean="0"/>
              <a:t>Downtown Core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371600"/>
            <a:ext cx="3810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Pedestrian Streetscapes</a:t>
            </a:r>
          </a:p>
        </p:txBody>
      </p:sp>
      <p:pic>
        <p:nvPicPr>
          <p:cNvPr id="5" name="Content Placeholder 4" descr="IMG_357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53000" y="1981200"/>
            <a:ext cx="3276600" cy="4525963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1447800"/>
            <a:ext cx="3271838" cy="4525963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Pedestrian Streetscapes (cont.)</a:t>
            </a:r>
          </a:p>
        </p:txBody>
      </p:sp>
      <p:pic>
        <p:nvPicPr>
          <p:cNvPr id="6" name="Picture 13" descr="Picture 03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76800" y="2819400"/>
            <a:ext cx="3581400" cy="31242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5" descr="http://www.columbiascgateway.com/content/images_PZ/Gervais_Street_Media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1676400"/>
            <a:ext cx="3733800" cy="32004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Pedestrian Streetscapes (cont.)</a:t>
            </a:r>
          </a:p>
        </p:txBody>
      </p:sp>
      <p:pic>
        <p:nvPicPr>
          <p:cNvPr id="5" name="Content Placeholder 4" descr="DowntownParkCityUta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57400"/>
            <a:ext cx="4038600" cy="3505200"/>
          </a:xfrm>
          <a:effectLst>
            <a:softEdge rad="112500"/>
          </a:effectLst>
        </p:spPr>
      </p:pic>
      <p:pic>
        <p:nvPicPr>
          <p:cNvPr id="6" name="Content Placeholder 5" descr="Oregon City  9-11-10-055-copy-400x6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76800" y="1600200"/>
            <a:ext cx="3505199" cy="4525963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Monumentation 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q"/>
            </a:pPr>
            <a:r>
              <a:rPr lang="en-US" smtClean="0"/>
              <a:t>Identify key entry points that create a sense of arrival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sz="1800" smtClean="0"/>
          </a:p>
          <a:p>
            <a:pPr marL="457200" indent="-457200">
              <a:buFont typeface="Wingdings" pitchFamily="2" charset="2"/>
              <a:buChar char="q"/>
            </a:pPr>
            <a:r>
              <a:rPr lang="en-US" smtClean="0"/>
              <a:t>Develop  entry monumentation that reflects design theme of Downtown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sz="1800" smtClean="0"/>
          </a:p>
          <a:p>
            <a:pPr marL="457200" indent="-457200">
              <a:buFont typeface="Wingdings" pitchFamily="2" charset="2"/>
              <a:buChar char="q"/>
            </a:pPr>
            <a:r>
              <a:rPr lang="en-US" smtClean="0"/>
              <a:t>Encourage buildings that enclose and frame corners of major intersections to define and identify street</a:t>
            </a:r>
          </a:p>
          <a:p>
            <a:pPr marL="457200" indent="-457200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Entry Monumentation</a:t>
            </a:r>
          </a:p>
        </p:txBody>
      </p:sp>
      <p:pic>
        <p:nvPicPr>
          <p:cNvPr id="4" name="Content Placeholder 3" descr="Old Town Temecula Entry Monument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783080"/>
            <a:ext cx="5943600" cy="4160520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Other Appropriate Uses </a:t>
            </a:r>
            <a:br>
              <a:rPr lang="en-US" sz="4000" smtClean="0"/>
            </a:br>
            <a:r>
              <a:rPr lang="en-US" sz="4000" smtClean="0"/>
              <a:t>in Downtown 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3088" indent="-573088">
              <a:spcAft>
                <a:spcPts val="1800"/>
              </a:spcAft>
              <a:buFont typeface="Wingdings" pitchFamily="2" charset="2"/>
              <a:buChar char="q"/>
            </a:pPr>
            <a:r>
              <a:rPr lang="en-US" smtClean="0"/>
              <a:t>Civic, libraries, schools, or cultural uses</a:t>
            </a:r>
          </a:p>
          <a:p>
            <a:pPr marL="573088" indent="-573088">
              <a:spcAft>
                <a:spcPts val="1800"/>
              </a:spcAft>
              <a:buFont typeface="Wingdings" pitchFamily="2" charset="2"/>
              <a:buChar char="q"/>
            </a:pPr>
            <a:r>
              <a:rPr lang="en-US" smtClean="0"/>
              <a:t>Universities, Senior Centers, Theaters, or Museums</a:t>
            </a:r>
          </a:p>
          <a:p>
            <a:pPr marL="573088" indent="-573088">
              <a:spcAft>
                <a:spcPts val="1800"/>
              </a:spcAft>
              <a:buFont typeface="Wingdings" pitchFamily="2" charset="2"/>
              <a:buChar char="q"/>
            </a:pPr>
            <a:r>
              <a:rPr lang="en-US" smtClean="0"/>
              <a:t>Plazas, open spaces, courts</a:t>
            </a:r>
          </a:p>
          <a:p>
            <a:pPr marL="573088" indent="-573088">
              <a:spcAft>
                <a:spcPts val="1800"/>
              </a:spcAft>
              <a:buFont typeface="Wingdings" pitchFamily="2" charset="2"/>
              <a:buChar char="q"/>
            </a:pPr>
            <a:r>
              <a:rPr lang="en-US" smtClean="0"/>
              <a:t>Pedestrian connectivity throughout Downtown and surrounding uses</a:t>
            </a:r>
          </a:p>
          <a:p>
            <a:pPr marL="573088" indent="-573088">
              <a:buFont typeface="Wingdings" pitchFamily="2" charset="2"/>
              <a:buChar char="q"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Community Open Space</a:t>
            </a:r>
          </a:p>
        </p:txBody>
      </p:sp>
      <p:pic>
        <p:nvPicPr>
          <p:cNvPr id="8" name="Content Placeholder 7" descr="Great Downtown Plaza- Spark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4038600"/>
            <a:ext cx="4343400" cy="2514600"/>
          </a:xfrm>
          <a:effectLst>
            <a:softEdge rad="112500"/>
          </a:effectLst>
        </p:spPr>
      </p:pic>
      <p:pic>
        <p:nvPicPr>
          <p:cNvPr id="9" name="Content Placeholder 8" descr="Great Downtowns - Fountain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410200" y="1676400"/>
            <a:ext cx="3394075" cy="4525963"/>
          </a:xfrm>
          <a:effectLst>
            <a:softEdge rad="112500"/>
          </a:effectLst>
        </p:spPr>
      </p:pic>
      <p:pic>
        <p:nvPicPr>
          <p:cNvPr id="11" name="Content Placeholder 7" descr="Great Downtown Plaza- Spark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09600" y="1295400"/>
            <a:ext cx="41910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Passive Open Space</a:t>
            </a:r>
          </a:p>
        </p:txBody>
      </p:sp>
      <p:pic>
        <p:nvPicPr>
          <p:cNvPr id="5" name="Content Placeholder 4" descr="IMG_09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4267200" cy="3352800"/>
          </a:xfrm>
          <a:effectLst>
            <a:softEdge rad="112500"/>
          </a:effectLst>
        </p:spPr>
      </p:pic>
      <p:pic>
        <p:nvPicPr>
          <p:cNvPr id="6" name="Content Placeholder 5" descr="IMG_107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76800" y="2362200"/>
            <a:ext cx="4038600" cy="3276600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Civic/Public Uses</a:t>
            </a:r>
          </a:p>
        </p:txBody>
      </p:sp>
      <p:pic>
        <p:nvPicPr>
          <p:cNvPr id="48130" name="Picture 7" descr="IMG_079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447800"/>
            <a:ext cx="4038600" cy="3028950"/>
          </a:xfrm>
          <a:effectLst>
            <a:softEdge rad="112500"/>
          </a:effectLst>
        </p:spPr>
      </p:pic>
      <p:pic>
        <p:nvPicPr>
          <p:cNvPr id="51203" name="Picture 10" descr="P21001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971800"/>
            <a:ext cx="4038600" cy="3028950"/>
          </a:xfrm>
        </p:spPr>
      </p:pic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381000" y="1447800"/>
            <a:ext cx="4038600" cy="3048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Rectangle 6"/>
          <p:cNvSpPr>
            <a:spLocks noChangeArrowheads="1"/>
          </p:cNvSpPr>
          <p:nvPr/>
        </p:nvSpPr>
        <p:spPr bwMode="auto">
          <a:xfrm>
            <a:off x="4648200" y="2971800"/>
            <a:ext cx="4038600" cy="3048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533400"/>
            <a:ext cx="8458200" cy="5154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ctr"/>
            <a:r>
              <a:rPr lang="en-US" sz="4400">
                <a:solidFill>
                  <a:srgbClr val="FF9933"/>
                </a:solidFill>
              </a:rPr>
              <a:t>Next Steps:</a:t>
            </a:r>
          </a:p>
          <a:p>
            <a:pPr marL="457200" indent="-457200"/>
            <a:endParaRPr lang="en-US" sz="3600"/>
          </a:p>
          <a:p>
            <a:pPr marL="457200" indent="-457200">
              <a:buFont typeface="Wingdings" pitchFamily="2" charset="2"/>
              <a:buChar char="v"/>
            </a:pPr>
            <a:r>
              <a:rPr lang="en-US" sz="2800"/>
              <a:t>Consultant will provide additional Goals, Policies and Objectives that support the concept of a livable, pedestrian oriented Downtown</a:t>
            </a:r>
          </a:p>
          <a:p>
            <a:pPr marL="457200" indent="-457200">
              <a:buFont typeface="Wingdings" pitchFamily="2" charset="2"/>
              <a:buChar char="v"/>
            </a:pPr>
            <a:endParaRPr lang="en-US" sz="2800"/>
          </a:p>
          <a:p>
            <a:pPr marL="457200" indent="-457200">
              <a:buFont typeface="Wingdings" pitchFamily="2" charset="2"/>
              <a:buChar char="v"/>
            </a:pPr>
            <a:r>
              <a:rPr lang="en-US" sz="2800"/>
              <a:t>Draft set of Goals, Policies and Objectives will be posted on the Winchester Municipal Advisory Council (WMAC) for review and comment </a:t>
            </a:r>
          </a:p>
          <a:p>
            <a:pPr marL="457200" indent="-457200">
              <a:buFont typeface="Wingdings" pitchFamily="2" charset="2"/>
              <a:buChar char="v"/>
            </a:pPr>
            <a:endParaRPr lang="en-US" sz="2800"/>
          </a:p>
          <a:p>
            <a:pPr marL="457200" indent="-457200">
              <a:buFont typeface="Wingdings" pitchFamily="2" charset="2"/>
              <a:buChar char="v"/>
            </a:pPr>
            <a:r>
              <a:rPr lang="en-US" sz="2800"/>
              <a:t>Next Community Workshop:  June 11,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smtClean="0"/>
              <a:t>Purpose of Downtown Core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533400" y="1219200"/>
            <a:ext cx="8229600" cy="5181600"/>
          </a:xfrm>
        </p:spPr>
        <p:txBody>
          <a:bodyPr/>
          <a:lstStyle/>
          <a:p>
            <a:pPr marL="1168400" lvl="1" indent="-7112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3200" smtClean="0"/>
              <a:t>Identify Core Area Boundaries</a:t>
            </a:r>
          </a:p>
          <a:p>
            <a:pPr marL="1168400" lvl="1" indent="-7112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3200" smtClean="0"/>
              <a:t>Prevent auto oriented build out patterns</a:t>
            </a:r>
          </a:p>
          <a:p>
            <a:pPr marL="1168400" lvl="1" indent="-7112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3200" smtClean="0"/>
              <a:t>Retain historical grid street pattern</a:t>
            </a:r>
          </a:p>
          <a:p>
            <a:pPr marL="1168400" lvl="1" indent="-7112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3200" smtClean="0"/>
              <a:t>Ensure downtown is developed to create a walkable, livable, vibrant and human scale environment</a:t>
            </a:r>
            <a:endParaRPr lang="en-US" sz="2000" smtClean="0"/>
          </a:p>
          <a:p>
            <a:pPr marL="1168400" lvl="1" indent="-7112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3200" smtClean="0"/>
              <a:t>Avoid inappropriate development patterns that conflict with a pedestrian orientation</a:t>
            </a:r>
            <a:endParaRPr lang="en-US" sz="2000" smtClean="0"/>
          </a:p>
          <a:p>
            <a:pPr marL="1168400" lvl="1" indent="-7112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3200" smtClean="0"/>
              <a:t>Create a clear sense of identity and place</a:t>
            </a:r>
          </a:p>
          <a:p>
            <a:pPr marL="1168400" lvl="1" indent="-711200">
              <a:lnSpc>
                <a:spcPct val="90000"/>
              </a:lnSpc>
              <a:buFont typeface="Wingdings" pitchFamily="2" charset="2"/>
              <a:buChar char="Ø"/>
            </a:pPr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ctrTitle"/>
          </p:nvPr>
        </p:nvSpPr>
        <p:spPr>
          <a:xfrm>
            <a:off x="914400" y="0"/>
            <a:ext cx="7772400" cy="838200"/>
          </a:xfrm>
        </p:spPr>
        <p:txBody>
          <a:bodyPr/>
          <a:lstStyle/>
          <a:p>
            <a:r>
              <a:rPr lang="en-US" sz="3600" smtClean="0"/>
              <a:t>Winchester Area Plan Policies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914400"/>
            <a:ext cx="8458200" cy="5715000"/>
          </a:xfrm>
        </p:spPr>
        <p:txBody>
          <a:bodyPr/>
          <a:lstStyle/>
          <a:p>
            <a:pPr marL="342900" indent="-342900" algn="l">
              <a:spcAft>
                <a:spcPts val="1800"/>
              </a:spcAft>
              <a:buFont typeface="Arial" charset="0"/>
              <a:buChar char="•"/>
            </a:pPr>
            <a:r>
              <a:rPr lang="en-US" sz="2200" smtClean="0">
                <a:solidFill>
                  <a:srgbClr val="FFFFFF"/>
                </a:solidFill>
              </a:rPr>
              <a:t>HVWAP 3.2 Recognize the community desire for future development projects within the Winchester Policy Area to reflect a western design theme.</a:t>
            </a:r>
          </a:p>
          <a:p>
            <a:pPr marL="342900" indent="-342900" algn="l">
              <a:spcAft>
                <a:spcPts val="1800"/>
              </a:spcAft>
              <a:buFont typeface="Arial" charset="0"/>
              <a:buChar char="•"/>
            </a:pPr>
            <a:r>
              <a:rPr lang="en-US" sz="2200" smtClean="0">
                <a:solidFill>
                  <a:srgbClr val="FFFFFF"/>
                </a:solidFill>
              </a:rPr>
              <a:t>LU 3.1 e) Re-plan existing urban cores and specific plans for higher density, compact development as appropriate to achieve the RCIP vision.</a:t>
            </a:r>
          </a:p>
          <a:p>
            <a:pPr marL="342900" indent="-342900" algn="l">
              <a:spcAft>
                <a:spcPts val="1800"/>
              </a:spcAft>
              <a:buFont typeface="Arial" charset="0"/>
              <a:buChar char="•"/>
            </a:pPr>
            <a:r>
              <a:rPr lang="en-US" sz="2200" smtClean="0">
                <a:solidFill>
                  <a:srgbClr val="FFFFFF"/>
                </a:solidFill>
              </a:rPr>
              <a:t>LU 3.1 a) Accommodate communities that provide a balanced mix of land uses, including employment recreation, shopping, and housing.</a:t>
            </a:r>
          </a:p>
          <a:p>
            <a:pPr marL="342900" indent="-342900" algn="l">
              <a:spcAft>
                <a:spcPts val="1800"/>
              </a:spcAft>
              <a:buFont typeface="Arial" charset="0"/>
              <a:buChar char="•"/>
            </a:pPr>
            <a:r>
              <a:rPr lang="en-US" sz="2200" smtClean="0">
                <a:solidFill>
                  <a:srgbClr val="FFFFFF"/>
                </a:solidFill>
              </a:rPr>
              <a:t>LU 4.1 t) Create a human-scale ground floor environment that includes public open areas that separate the pedestrian space from auto traffic or where mixed, it does so with special regard to pedestrian safety. </a:t>
            </a:r>
            <a:r>
              <a:rPr lang="en-US" sz="2200" b="1" smtClean="0">
                <a:solidFill>
                  <a:srgbClr val="FFFFFF"/>
                </a:solidFill>
              </a:rPr>
              <a:t> </a:t>
            </a:r>
            <a:endParaRPr lang="en-US" sz="2200" smtClean="0">
              <a:solidFill>
                <a:srgbClr val="FFFFFF"/>
              </a:solidFill>
            </a:endParaRPr>
          </a:p>
          <a:p>
            <a:pPr marL="342900" indent="-342900" algn="l">
              <a:buFont typeface="Arial" charset="0"/>
              <a:buChar char="•"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4000" smtClean="0"/>
              <a:t>Winchester Area Plan Policies  (cont.)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200" smtClean="0"/>
              <a:t>LU 10.1 Provide sufficient commercial and industrial development opportunities in order to increase local employment levels and thereby minimize long-distance commuting.</a:t>
            </a:r>
          </a:p>
          <a:p>
            <a:pPr>
              <a:spcAft>
                <a:spcPts val="1800"/>
              </a:spcAft>
            </a:pPr>
            <a:r>
              <a:rPr lang="en-US" sz="2200" smtClean="0"/>
              <a:t>LU 22.5 Integrate a continuous network of parks, plazas, public squares, bicycle trails, transit systems, and pedestrian paths to provide both connections within each community and linkages with surrounding features and communities.</a:t>
            </a:r>
          </a:p>
          <a:p>
            <a:pPr>
              <a:spcAft>
                <a:spcPts val="1800"/>
              </a:spcAft>
            </a:pPr>
            <a:r>
              <a:rPr lang="en-US" sz="2200" smtClean="0"/>
              <a:t>LU 10.4 Provide options to the automobile in communities, such as transit, bicycle and pedestrian trails, to help improve air quality.</a:t>
            </a:r>
          </a:p>
          <a:p>
            <a:pPr>
              <a:spcAft>
                <a:spcPts val="1800"/>
              </a:spcAft>
            </a:pPr>
            <a:r>
              <a:rPr lang="en-US" sz="2200" smtClean="0"/>
              <a:t>LU 20.3 Require that adequate and available circulation facilities, water resources, sewer facilities, and/or septic capacity exist to meet the demands of the proposed land use.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Downtown Core 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3088" indent="-573088">
              <a:spcAft>
                <a:spcPts val="1800"/>
              </a:spcAft>
              <a:buFont typeface="Wingdings" pitchFamily="2" charset="2"/>
              <a:buChar char="q"/>
            </a:pPr>
            <a:r>
              <a:rPr lang="en-US" smtClean="0"/>
              <a:t>Identify Boundaries of the Downtown Core</a:t>
            </a:r>
          </a:p>
          <a:p>
            <a:pPr marL="573088" indent="-573088">
              <a:spcAft>
                <a:spcPts val="1800"/>
              </a:spcAft>
              <a:buFont typeface="Wingdings" pitchFamily="2" charset="2"/>
              <a:buChar char="q"/>
            </a:pPr>
            <a:r>
              <a:rPr lang="en-US" smtClean="0"/>
              <a:t>General Plan recommends a Western Design Theme</a:t>
            </a:r>
          </a:p>
          <a:p>
            <a:pPr marL="573088" indent="-573088">
              <a:spcAft>
                <a:spcPts val="1800"/>
              </a:spcAft>
              <a:buFont typeface="Wingdings" pitchFamily="2" charset="2"/>
              <a:buChar char="q"/>
            </a:pPr>
            <a:r>
              <a:rPr lang="en-US" smtClean="0"/>
              <a:t>Identify Desirable Community Character</a:t>
            </a:r>
          </a:p>
          <a:p>
            <a:pPr marL="573088" indent="-573088">
              <a:spcAft>
                <a:spcPts val="1800"/>
              </a:spcAft>
              <a:buFont typeface="Wingdings" pitchFamily="2" charset="2"/>
              <a:buChar char="q"/>
            </a:pPr>
            <a:r>
              <a:rPr lang="en-US" smtClean="0"/>
              <a:t>What will make the Downtown unique to the community of Winchester?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2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sz="4000" smtClean="0"/>
          </a:p>
          <a:p>
            <a:pPr marL="0" indent="0">
              <a:buFont typeface="Arial" charset="0"/>
              <a:buNone/>
            </a:pPr>
            <a:endParaRPr lang="en-US" sz="4000" b="1" i="1" smtClean="0">
              <a:solidFill>
                <a:srgbClr val="FF0000"/>
              </a:solidFill>
            </a:endParaRPr>
          </a:p>
        </p:txBody>
      </p:sp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2286000" y="22098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12800" indent="-812800"/>
            <a:endParaRPr lang="en-US" b="1" i="1">
              <a:latin typeface="Bookman Old Style" pitchFamily="18" charset="0"/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Content Placeholder 2" descr="Winchester Downtown  8x11 Aerial.jp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228600"/>
            <a:ext cx="8686800" cy="640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Pedestrian</a:t>
            </a:r>
            <a:r>
              <a:rPr lang="en-US" sz="4000" smtClean="0"/>
              <a:t> Oriented Development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685800">
              <a:spcAft>
                <a:spcPts val="1800"/>
              </a:spcAft>
              <a:buFont typeface="Wingdings" pitchFamily="2" charset="2"/>
              <a:buChar char="q"/>
              <a:tabLst>
                <a:tab pos="635000" algn="l"/>
              </a:tabLst>
              <a:defRPr/>
            </a:pPr>
            <a:r>
              <a:rPr lang="en-US" sz="3600" dirty="0" smtClean="0"/>
              <a:t>Appropriate Land Uses</a:t>
            </a:r>
          </a:p>
          <a:p>
            <a:pPr marL="685800" indent="-685800">
              <a:spcAft>
                <a:spcPts val="1800"/>
              </a:spcAft>
              <a:buFont typeface="Wingdings" pitchFamily="2" charset="2"/>
              <a:buChar char="q"/>
              <a:tabLst>
                <a:tab pos="635000" algn="l"/>
              </a:tabLst>
              <a:defRPr/>
            </a:pPr>
            <a:r>
              <a:rPr lang="en-US" sz="3600" dirty="0" smtClean="0"/>
              <a:t>Mixed Use Development—Retail on first floor and office/residential above</a:t>
            </a:r>
          </a:p>
          <a:p>
            <a:pPr marL="685800" indent="-685800">
              <a:spcAft>
                <a:spcPts val="1800"/>
              </a:spcAft>
              <a:buFont typeface="Wingdings" pitchFamily="2" charset="2"/>
              <a:buChar char="q"/>
              <a:tabLst>
                <a:tab pos="635000" algn="l"/>
              </a:tabLst>
              <a:defRPr/>
            </a:pPr>
            <a:r>
              <a:rPr lang="en-US" sz="3600" dirty="0" smtClean="0"/>
              <a:t>Transit Oriented Development (TOD)</a:t>
            </a:r>
          </a:p>
          <a:p>
            <a:pPr marL="685800" indent="-685800">
              <a:spcAft>
                <a:spcPts val="1800"/>
              </a:spcAft>
              <a:buFont typeface="Wingdings" pitchFamily="2" charset="2"/>
              <a:buChar char="q"/>
              <a:tabLst>
                <a:tab pos="635000" algn="l"/>
              </a:tabLst>
              <a:defRPr/>
            </a:pPr>
            <a:r>
              <a:rPr lang="en-US" sz="3600" dirty="0" smtClean="0"/>
              <a:t>Transit Station in the Downtown</a:t>
            </a:r>
          </a:p>
          <a:p>
            <a:pPr marL="463550" indent="-344488">
              <a:buFont typeface="Arial" charset="0"/>
              <a:buNone/>
              <a:tabLst>
                <a:tab pos="628650" algn="l"/>
              </a:tabLst>
              <a:defRPr/>
            </a:pPr>
            <a:endParaRPr lang="en-US" dirty="0" smtClean="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286000" y="296703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12800" indent="-812800"/>
            <a:endParaRPr lang="en-US" b="1" i="1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4241</TotalTime>
  <Words>627</Words>
  <Application>Microsoft Office PowerPoint</Application>
  <PresentationFormat>On-screen Show (4:3)</PresentationFormat>
  <Paragraphs>87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Wingdings</vt:lpstr>
      <vt:lpstr>Bookman Old Style</vt:lpstr>
      <vt:lpstr>Office Theme</vt:lpstr>
      <vt:lpstr>Office Theme</vt:lpstr>
      <vt:lpstr>Land Use Study for the Community of Winchester May 21, 2012</vt:lpstr>
      <vt:lpstr>WELCOME</vt:lpstr>
      <vt:lpstr>Purpose of Downtown Core</vt:lpstr>
      <vt:lpstr>Winchester Area Plan Policies </vt:lpstr>
      <vt:lpstr>Winchester Area Plan Policies  (cont.)</vt:lpstr>
      <vt:lpstr>Downtown Core </vt:lpstr>
      <vt:lpstr>Slide 7</vt:lpstr>
      <vt:lpstr>Slide 8</vt:lpstr>
      <vt:lpstr>Pedestrian Oriented Development</vt:lpstr>
      <vt:lpstr>Pedestrian Oriented Development (cont.)</vt:lpstr>
      <vt:lpstr> Design Guidelines  Basic Principles of Urban Streetscape </vt:lpstr>
      <vt:lpstr>Mixed Use Development</vt:lpstr>
      <vt:lpstr>Mixed Use Development (cont.)</vt:lpstr>
      <vt:lpstr>Architectural Styles  </vt:lpstr>
      <vt:lpstr>Slide 15</vt:lpstr>
      <vt:lpstr>Slide 16</vt:lpstr>
      <vt:lpstr>Construction Patterns</vt:lpstr>
      <vt:lpstr>Examples of Mixed-Use Design</vt:lpstr>
      <vt:lpstr>Pedestrian Streetscape</vt:lpstr>
      <vt:lpstr>Pedestrian Streetscapes</vt:lpstr>
      <vt:lpstr>Pedestrian Streetscapes (cont.)</vt:lpstr>
      <vt:lpstr>Pedestrian Streetscapes (cont.)</vt:lpstr>
      <vt:lpstr>Monumentation </vt:lpstr>
      <vt:lpstr>Entry Monumentation</vt:lpstr>
      <vt:lpstr>Other Appropriate Uses  in Downtown Core</vt:lpstr>
      <vt:lpstr>Community Open Space</vt:lpstr>
      <vt:lpstr>Passive Open Space</vt:lpstr>
      <vt:lpstr>Civic/Public Uses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a Specific Plan?</dc:title>
  <dc:creator>Jared</dc:creator>
  <cp:lastModifiedBy>Anders Consulting Inc.</cp:lastModifiedBy>
  <cp:revision>274</cp:revision>
  <dcterms:created xsi:type="dcterms:W3CDTF">2007-09-06T23:39:48Z</dcterms:created>
  <dcterms:modified xsi:type="dcterms:W3CDTF">2012-05-24T03:18:42Z</dcterms:modified>
</cp:coreProperties>
</file>